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7" r:id="rId2"/>
    <p:sldMasterId id="2147483670" r:id="rId3"/>
  </p:sldMasterIdLst>
  <p:notesMasterIdLst>
    <p:notesMasterId r:id="rId1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Franklin Gothic" panose="020B0604020202020204" charset="0"/>
      <p:bold r:id="rId22"/>
    </p:embeddedFont>
    <p:embeddedFont>
      <p:font typeface="Impact" panose="020B0806030902050204" pitchFamily="34" charset="0"/>
      <p:regular r:id="rId23"/>
    </p:embeddedFont>
    <p:embeddedFont>
      <p:font typeface="Libre Franklin" pitchFamily="2" charset="0"/>
      <p:regular r:id="rId24"/>
      <p:bold r:id="rId25"/>
      <p:italic r:id="rId26"/>
      <p:boldItalic r:id="rId27"/>
    </p:embeddedFont>
    <p:embeddedFont>
      <p:font typeface="Libre Franklin Medium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YfUZ0D2Ep8ZFi0O2c5BJNoCFQ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C96F10-8877-4A72-AB8E-10465FA759B4}">
  <a:tblStyle styleId="{59C96F10-8877-4A72-AB8E-10465FA759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542" y="66"/>
      </p:cViewPr>
      <p:guideLst>
        <p:guide orient="horz" pos="4319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customschemas.google.com/relationships/presentationmetadata" Target="meta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1b76a63c96_1_5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g11b76a63c96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3fca382d6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g13fca382d6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3fca382d66_0_2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g13fca382d66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3fca382d66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3fca382d66_0_3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13fca382d66_0_3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3fca382d66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3fca382d66_0_4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13fca382d66_0_4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llout Light 2019">
  <p:cSld name="1_Callout Light 2019 2"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5"/>
          <p:cNvSpPr txBox="1">
            <a:spLocks noGrp="1"/>
          </p:cNvSpPr>
          <p:nvPr>
            <p:ph type="title"/>
          </p:nvPr>
        </p:nvSpPr>
        <p:spPr>
          <a:xfrm>
            <a:off x="4267199" y="443277"/>
            <a:ext cx="4419601" cy="2778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55"/>
          <p:cNvSpPr txBox="1">
            <a:spLocks noGrp="1"/>
          </p:cNvSpPr>
          <p:nvPr>
            <p:ph type="body" idx="1"/>
          </p:nvPr>
        </p:nvSpPr>
        <p:spPr>
          <a:xfrm>
            <a:off x="4267200" y="3742241"/>
            <a:ext cx="4419600" cy="736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B5D6FE"/>
              </a:buClr>
              <a:buSzPts val="1442"/>
              <a:buFont typeface="Arial"/>
              <a:buNone/>
              <a:defRPr sz="15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167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E6443C"/>
              </a:buClr>
              <a:buSzPts val="1442"/>
              <a:buFont typeface="Arial"/>
              <a:buChar char="•"/>
              <a:defRPr/>
            </a:lvl2pPr>
            <a:lvl3pPr marL="1371600" marR="0" lvl="2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E6443C"/>
              </a:buClr>
              <a:buSzPts val="1400"/>
              <a:buFont typeface="Arial"/>
              <a:buChar char="–"/>
              <a:defRPr/>
            </a:lvl3pPr>
            <a:lvl4pPr marL="1828800" marR="0" lvl="3" indent="-299719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E6443C"/>
              </a:buClr>
              <a:buSzPts val="1120"/>
              <a:buFont typeface="Courier New"/>
              <a:buChar char="o"/>
              <a:defRPr/>
            </a:lvl4pPr>
            <a:lvl5pPr marL="2286000" marR="0" lvl="4" indent="-29972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E6443C"/>
              </a:buClr>
              <a:buSzPts val="1120"/>
              <a:buFont typeface="Noto Sans Symbols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" name="Google Shape;16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75061" y="5678123"/>
            <a:ext cx="1569278" cy="736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7;p55"/>
          <p:cNvCxnSpPr/>
          <p:nvPr/>
        </p:nvCxnSpPr>
        <p:spPr>
          <a:xfrm rot="10800000">
            <a:off x="4267199" y="3458754"/>
            <a:ext cx="4419602" cy="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8" name="Google Shape;1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2671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3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3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4"/>
          <p:cNvSpPr txBox="1"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4"/>
          <p:cNvSpPr txBox="1"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body" idx="2"/>
          </p:nvPr>
        </p:nvSpPr>
        <p:spPr>
          <a:xfrm>
            <a:off x="2324100" y="1066800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body" idx="2"/>
          </p:nvPr>
        </p:nvSpPr>
        <p:spPr>
          <a:xfrm>
            <a:off x="228600" y="1449917"/>
            <a:ext cx="2020094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3"/>
          </p:nvPr>
        </p:nvSpPr>
        <p:spPr>
          <a:xfrm>
            <a:off x="2322513" y="1023409"/>
            <a:ext cx="2020888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4"/>
          </p:nvPr>
        </p:nvSpPr>
        <p:spPr>
          <a:xfrm>
            <a:off x="2322513" y="1449917"/>
            <a:ext cx="2020888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8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8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9"/>
          <p:cNvSpPr txBox="1"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body" idx="1"/>
          </p:nvPr>
        </p:nvSpPr>
        <p:spPr>
          <a:xfrm>
            <a:off x="1787525" y="182034"/>
            <a:ext cx="2555875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body" idx="2"/>
          </p:nvPr>
        </p:nvSpPr>
        <p:spPr>
          <a:xfrm>
            <a:off x="228600" y="956734"/>
            <a:ext cx="1504157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/>
            </a:lvl4pPr>
            <a:lvl5pPr marL="2286000" lvl="4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/>
            </a:lvl5pPr>
            <a:lvl6pPr marL="2743200" lvl="5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/>
            </a:lvl6pPr>
            <a:lvl7pPr marL="3200400" lvl="6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/>
            </a:lvl7pPr>
            <a:lvl8pPr marL="3657600" lvl="7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/>
            </a:lvl8pPr>
            <a:lvl9pPr marL="4114800" lvl="8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/>
            </a:lvl9pPr>
          </a:lstStyle>
          <a:p>
            <a:endParaRPr/>
          </a:p>
        </p:txBody>
      </p:sp>
      <p:sp>
        <p:nvSpPr>
          <p:cNvPr id="124" name="Google Shape;124;p29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9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9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0"/>
          <p:cNvSpPr txBox="1"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0"/>
          <p:cNvSpPr>
            <a:spLocks noGrp="1"/>
          </p:cNvSpPr>
          <p:nvPr>
            <p:ph type="pic" idx="2"/>
          </p:nvPr>
        </p:nvSpPr>
        <p:spPr>
          <a:xfrm>
            <a:off x="896144" y="408517"/>
            <a:ext cx="27432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30"/>
          <p:cNvSpPr txBox="1">
            <a:spLocks noGrp="1"/>
          </p:cNvSpPr>
          <p:nvPr>
            <p:ph type="body" idx="1"/>
          </p:nvPr>
        </p:nvSpPr>
        <p:spPr>
          <a:xfrm>
            <a:off x="896144" y="3578225"/>
            <a:ext cx="27432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/>
            </a:lvl4pPr>
            <a:lvl5pPr marL="2286000" lvl="4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/>
            </a:lvl5pPr>
            <a:lvl6pPr marL="2743200" lvl="5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/>
            </a:lvl6pPr>
            <a:lvl7pPr marL="3200400" lvl="6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/>
            </a:lvl7pPr>
            <a:lvl8pPr marL="3657600" lvl="7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/>
            </a:lvl8pPr>
            <a:lvl9pPr marL="4114800" lvl="8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0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1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body" idx="1"/>
          </p:nvPr>
        </p:nvSpPr>
        <p:spPr>
          <a:xfrm rot="5400000">
            <a:off x="777346" y="518054"/>
            <a:ext cx="301730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1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1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2"/>
          <p:cNvSpPr txBox="1">
            <a:spLocks noGrp="1"/>
          </p:cNvSpPr>
          <p:nvPr>
            <p:ph type="title"/>
          </p:nvPr>
        </p:nvSpPr>
        <p:spPr>
          <a:xfrm rot="5400000">
            <a:off x="1878542" y="1619250"/>
            <a:ext cx="390101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body" idx="1"/>
          </p:nvPr>
        </p:nvSpPr>
        <p:spPr>
          <a:xfrm rot="5400000">
            <a:off x="-216958" y="628650"/>
            <a:ext cx="3901017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2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2019">
  <p:cSld name="1_Title &amp; Content 2019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6"/>
          <p:cNvSpPr/>
          <p:nvPr/>
        </p:nvSpPr>
        <p:spPr>
          <a:xfrm>
            <a:off x="0" y="6583680"/>
            <a:ext cx="9144000" cy="27432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56"/>
          <p:cNvSpPr txBox="1">
            <a:spLocks noGrp="1"/>
          </p:cNvSpPr>
          <p:nvPr>
            <p:ph type="sldNum" idx="12"/>
          </p:nvPr>
        </p:nvSpPr>
        <p:spPr>
          <a:xfrm>
            <a:off x="8144760" y="6583680"/>
            <a:ext cx="542040" cy="2743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56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6570618" cy="667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56"/>
          <p:cNvSpPr txBox="1">
            <a:spLocks noGrp="1"/>
          </p:cNvSpPr>
          <p:nvPr>
            <p:ph type="ftr" idx="11"/>
          </p:nvPr>
        </p:nvSpPr>
        <p:spPr>
          <a:xfrm>
            <a:off x="457199" y="6583680"/>
            <a:ext cx="4257305" cy="261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6"/>
          <p:cNvSpPr txBox="1">
            <a:spLocks noGrp="1"/>
          </p:cNvSpPr>
          <p:nvPr>
            <p:ph type="body" idx="1"/>
          </p:nvPr>
        </p:nvSpPr>
        <p:spPr>
          <a:xfrm>
            <a:off x="457199" y="1482291"/>
            <a:ext cx="8229599" cy="4623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702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50"/>
              <a:buFont typeface="Arial"/>
              <a:buChar char="•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7025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550"/>
              <a:buFont typeface="Courier New"/>
              <a:buChar char="o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27025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550"/>
              <a:buChar char="–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99719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4pPr>
            <a:lvl5pPr marL="2286000" lvl="4" indent="-29972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20"/>
              <a:buChar char="▪"/>
              <a:defRPr sz="16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pic>
        <p:nvPicPr>
          <p:cNvPr id="25" name="Google Shape;25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86106" y="237200"/>
            <a:ext cx="917307" cy="4305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Google Shape;26;p56"/>
          <p:cNvCxnSpPr/>
          <p:nvPr/>
        </p:nvCxnSpPr>
        <p:spPr>
          <a:xfrm rot="10800000">
            <a:off x="457199" y="904973"/>
            <a:ext cx="8229488" cy="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2019">
  <p:cSld name="1_Title &amp; Content 2019 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3fca382d66_0_157"/>
          <p:cNvSpPr/>
          <p:nvPr/>
        </p:nvSpPr>
        <p:spPr>
          <a:xfrm>
            <a:off x="0" y="6583680"/>
            <a:ext cx="9144000" cy="274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13fca382d66_0_157"/>
          <p:cNvSpPr txBox="1">
            <a:spLocks noGrp="1"/>
          </p:cNvSpPr>
          <p:nvPr>
            <p:ph type="sldNum" idx="12"/>
          </p:nvPr>
        </p:nvSpPr>
        <p:spPr>
          <a:xfrm>
            <a:off x="8144760" y="6583680"/>
            <a:ext cx="542100" cy="27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9" name="Google Shape;149;g13fca382d66_0_157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6570600" cy="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g13fca382d66_0_157"/>
          <p:cNvSpPr txBox="1">
            <a:spLocks noGrp="1"/>
          </p:cNvSpPr>
          <p:nvPr>
            <p:ph type="ftr" idx="11"/>
          </p:nvPr>
        </p:nvSpPr>
        <p:spPr>
          <a:xfrm>
            <a:off x="457199" y="6583680"/>
            <a:ext cx="42573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13fca382d66_0_157"/>
          <p:cNvSpPr txBox="1">
            <a:spLocks noGrp="1"/>
          </p:cNvSpPr>
          <p:nvPr>
            <p:ph type="body" idx="1"/>
          </p:nvPr>
        </p:nvSpPr>
        <p:spPr>
          <a:xfrm>
            <a:off x="457199" y="1482291"/>
            <a:ext cx="8229600" cy="46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50"/>
              <a:buFont typeface="Libre Franklin"/>
              <a:buChar char="•"/>
              <a:defRPr sz="1550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Font typeface="Libre Franklin"/>
              <a:buChar char="o"/>
              <a:defRPr sz="1550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Font typeface="Libre Franklin"/>
              <a:buChar char="–"/>
              <a:defRPr sz="1550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Font typeface="Libre Franklin"/>
              <a:buChar char="o"/>
              <a:defRPr sz="155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Font typeface="Libre Franklin"/>
              <a:buChar char="▪"/>
              <a:defRPr sz="155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Font typeface="Libre Franklin"/>
              <a:buChar char="•"/>
              <a:defRPr sz="155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lvl="6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Font typeface="Libre Franklin"/>
              <a:buChar char="•"/>
              <a:defRPr sz="155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lvl="7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Font typeface="Libre Franklin"/>
              <a:buChar char="•"/>
              <a:defRPr sz="155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lvl="8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Font typeface="Libre Franklin"/>
              <a:buChar char="•"/>
              <a:defRPr sz="155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pic>
        <p:nvPicPr>
          <p:cNvPr id="152" name="Google Shape;152;g13fca382d66_0_1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86106" y="237200"/>
            <a:ext cx="917307" cy="4305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" name="Google Shape;153;g13fca382d66_0_157"/>
          <p:cNvCxnSpPr/>
          <p:nvPr/>
        </p:nvCxnSpPr>
        <p:spPr>
          <a:xfrm rot="10800000">
            <a:off x="457087" y="904973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llout Light 2019">
  <p:cSld name="1_Callout Light 2019 2"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fca382d66_0_402"/>
          <p:cNvSpPr txBox="1">
            <a:spLocks noGrp="1"/>
          </p:cNvSpPr>
          <p:nvPr>
            <p:ph type="title"/>
          </p:nvPr>
        </p:nvSpPr>
        <p:spPr>
          <a:xfrm>
            <a:off x="4267199" y="443277"/>
            <a:ext cx="4419600" cy="27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g13fca382d66_0_402"/>
          <p:cNvSpPr txBox="1">
            <a:spLocks noGrp="1"/>
          </p:cNvSpPr>
          <p:nvPr>
            <p:ph type="body" idx="1"/>
          </p:nvPr>
        </p:nvSpPr>
        <p:spPr>
          <a:xfrm>
            <a:off x="4267200" y="3742241"/>
            <a:ext cx="44196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B5D6FE"/>
              </a:buClr>
              <a:buSzPts val="1442"/>
              <a:buFont typeface="Arial"/>
              <a:buNone/>
              <a:defRPr sz="15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167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E6443C"/>
              </a:buClr>
              <a:buSzPts val="1442"/>
              <a:buFont typeface="Arial"/>
              <a:buChar char="•"/>
              <a:defRPr/>
            </a:lvl2pPr>
            <a:lvl3pPr marL="1371600" marR="0" lvl="2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E6443C"/>
              </a:buClr>
              <a:buSzPts val="1400"/>
              <a:buFont typeface="Arial"/>
              <a:buChar char="–"/>
              <a:defRPr/>
            </a:lvl3pPr>
            <a:lvl4pPr marL="1828800" marR="0" lvl="3" indent="-299719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E6443C"/>
              </a:buClr>
              <a:buSzPts val="1120"/>
              <a:buFont typeface="Courier New"/>
              <a:buChar char="o"/>
              <a:defRPr/>
            </a:lvl4pPr>
            <a:lvl5pPr marL="2286000" marR="0" lvl="4" indent="-29972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E6443C"/>
              </a:buClr>
              <a:buSzPts val="1120"/>
              <a:buFont typeface="Noto Sans Symbols"/>
              <a:buChar char="▪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1" name="Google Shape;161;g13fca382d66_0_4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75061" y="5678123"/>
            <a:ext cx="1569278" cy="736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162;g13fca382d66_0_402"/>
          <p:cNvCxnSpPr/>
          <p:nvPr/>
        </p:nvCxnSpPr>
        <p:spPr>
          <a:xfrm rot="10800000">
            <a:off x="4267201" y="3458754"/>
            <a:ext cx="4419600" cy="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3" name="Google Shape;163;g13fca382d66_0_4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267198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2019">
  <p:cSld name="1_Title &amp; Content 2019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3fca382d66_0_408"/>
          <p:cNvSpPr/>
          <p:nvPr/>
        </p:nvSpPr>
        <p:spPr>
          <a:xfrm>
            <a:off x="0" y="6583680"/>
            <a:ext cx="9144000" cy="274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13fca382d66_0_408"/>
          <p:cNvSpPr txBox="1">
            <a:spLocks noGrp="1"/>
          </p:cNvSpPr>
          <p:nvPr>
            <p:ph type="sldNum" idx="12"/>
          </p:nvPr>
        </p:nvSpPr>
        <p:spPr>
          <a:xfrm>
            <a:off x="8144760" y="6583680"/>
            <a:ext cx="542100" cy="27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7" name="Google Shape;167;g13fca382d66_0_408"/>
          <p:cNvSpPr txBox="1">
            <a:spLocks noGrp="1"/>
          </p:cNvSpPr>
          <p:nvPr>
            <p:ph type="ftr" idx="11"/>
          </p:nvPr>
        </p:nvSpPr>
        <p:spPr>
          <a:xfrm>
            <a:off x="457199" y="6583680"/>
            <a:ext cx="42573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g13fca382d66_0_408"/>
          <p:cNvSpPr txBox="1">
            <a:spLocks noGrp="1"/>
          </p:cNvSpPr>
          <p:nvPr>
            <p:ph type="body" idx="1"/>
          </p:nvPr>
        </p:nvSpPr>
        <p:spPr>
          <a:xfrm>
            <a:off x="457199" y="1482291"/>
            <a:ext cx="8229600" cy="46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70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50"/>
              <a:buFont typeface="Arial"/>
              <a:buChar char="•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7025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550"/>
              <a:buFont typeface="Courier New"/>
              <a:buChar char="o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27025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550"/>
              <a:buChar char="–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99719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4pPr>
            <a:lvl5pPr marL="2286000" lvl="4" indent="-29972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20"/>
              <a:buChar char="▪"/>
              <a:defRPr sz="1600"/>
            </a:lvl5pPr>
            <a:lvl6pPr marL="274320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2019">
  <p:cSld name="1_Title &amp; Content 2019 2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3fca382d66_0_413"/>
          <p:cNvSpPr/>
          <p:nvPr/>
        </p:nvSpPr>
        <p:spPr>
          <a:xfrm>
            <a:off x="0" y="6583680"/>
            <a:ext cx="9144000" cy="274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13fca382d66_0_413"/>
          <p:cNvSpPr txBox="1">
            <a:spLocks noGrp="1"/>
          </p:cNvSpPr>
          <p:nvPr>
            <p:ph type="sldNum" idx="12"/>
          </p:nvPr>
        </p:nvSpPr>
        <p:spPr>
          <a:xfrm>
            <a:off x="8144760" y="6583680"/>
            <a:ext cx="542100" cy="27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2" name="Google Shape;172;g13fca382d66_0_413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6570600" cy="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g13fca382d66_0_413"/>
          <p:cNvSpPr txBox="1">
            <a:spLocks noGrp="1"/>
          </p:cNvSpPr>
          <p:nvPr>
            <p:ph type="ftr" idx="11"/>
          </p:nvPr>
        </p:nvSpPr>
        <p:spPr>
          <a:xfrm>
            <a:off x="457199" y="6583680"/>
            <a:ext cx="42573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g13fca382d66_0_413"/>
          <p:cNvSpPr txBox="1">
            <a:spLocks noGrp="1"/>
          </p:cNvSpPr>
          <p:nvPr>
            <p:ph type="body" idx="1"/>
          </p:nvPr>
        </p:nvSpPr>
        <p:spPr>
          <a:xfrm>
            <a:off x="457199" y="1482291"/>
            <a:ext cx="8229600" cy="46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50"/>
              <a:buFont typeface="Libre Franklin"/>
              <a:buChar char="•"/>
              <a:defRPr sz="1550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Font typeface="Libre Franklin"/>
              <a:buChar char="o"/>
              <a:defRPr sz="1550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Font typeface="Libre Franklin"/>
              <a:buChar char="–"/>
              <a:defRPr sz="1550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Font typeface="Libre Franklin"/>
              <a:buChar char="o"/>
              <a:defRPr sz="155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Font typeface="Libre Franklin"/>
              <a:buChar char="▪"/>
              <a:defRPr sz="155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Font typeface="Libre Franklin"/>
              <a:buChar char="•"/>
              <a:defRPr sz="155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lvl="6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Font typeface="Libre Franklin"/>
              <a:buChar char="•"/>
              <a:defRPr sz="155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lvl="7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Font typeface="Libre Franklin"/>
              <a:buChar char="•"/>
              <a:defRPr sz="155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lvl="8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Font typeface="Libre Franklin"/>
              <a:buChar char="•"/>
              <a:defRPr sz="155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pic>
        <p:nvPicPr>
          <p:cNvPr id="175" name="Google Shape;175;g13fca382d66_0_4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86106" y="237200"/>
            <a:ext cx="917307" cy="4305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g13fca382d66_0_413"/>
          <p:cNvCxnSpPr/>
          <p:nvPr/>
        </p:nvCxnSpPr>
        <p:spPr>
          <a:xfrm rot="10800000">
            <a:off x="457087" y="904973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2019">
  <p:cSld name="1_Divider 2019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3fca382d66_0_421"/>
          <p:cNvSpPr/>
          <p:nvPr/>
        </p:nvSpPr>
        <p:spPr>
          <a:xfrm>
            <a:off x="0" y="6583680"/>
            <a:ext cx="9144000" cy="274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13fca382d66_0_421"/>
          <p:cNvSpPr/>
          <p:nvPr/>
        </p:nvSpPr>
        <p:spPr>
          <a:xfrm>
            <a:off x="0" y="1664517"/>
            <a:ext cx="9144000" cy="352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0" name="Google Shape;180;g13fca382d66_0_421"/>
          <p:cNvCxnSpPr/>
          <p:nvPr/>
        </p:nvCxnSpPr>
        <p:spPr>
          <a:xfrm rot="10800000">
            <a:off x="2362201" y="4028440"/>
            <a:ext cx="4419600" cy="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1" name="Google Shape;181;g13fca382d66_0_421"/>
          <p:cNvSpPr txBox="1">
            <a:spLocks noGrp="1"/>
          </p:cNvSpPr>
          <p:nvPr>
            <p:ph type="sldNum" idx="12"/>
          </p:nvPr>
        </p:nvSpPr>
        <p:spPr>
          <a:xfrm>
            <a:off x="8144760" y="6583680"/>
            <a:ext cx="542100" cy="27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2" name="Google Shape;182;g13fca382d66_0_421"/>
          <p:cNvSpPr txBox="1">
            <a:spLocks noGrp="1"/>
          </p:cNvSpPr>
          <p:nvPr>
            <p:ph type="ftr" idx="11"/>
          </p:nvPr>
        </p:nvSpPr>
        <p:spPr>
          <a:xfrm>
            <a:off x="457199" y="6583680"/>
            <a:ext cx="42573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g13fca382d66_0_421"/>
          <p:cNvSpPr txBox="1">
            <a:spLocks noGrp="1"/>
          </p:cNvSpPr>
          <p:nvPr>
            <p:ph type="body" idx="1"/>
          </p:nvPr>
        </p:nvSpPr>
        <p:spPr>
          <a:xfrm>
            <a:off x="457199" y="1664516"/>
            <a:ext cx="8229600" cy="3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4120"/>
              <a:buFont typeface="Arial"/>
              <a:buNone/>
              <a:defRPr sz="44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442"/>
              <a:buNone/>
              <a:defRPr>
                <a:solidFill>
                  <a:schemeClr val="lt1"/>
                </a:solidFill>
              </a:defRPr>
            </a:lvl2pPr>
            <a:lvl3pPr marL="1371600" lvl="2" indent="-22860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llout Light 2019">
  <p:cSld name="1_Callout Light 2019"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3fca382d66_0_428"/>
          <p:cNvSpPr/>
          <p:nvPr/>
        </p:nvSpPr>
        <p:spPr>
          <a:xfrm>
            <a:off x="0" y="5143500"/>
            <a:ext cx="9144000" cy="1714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 b="0" i="0" u="none" strike="noStrike" cap="none">
              <a:solidFill>
                <a:schemeClr val="accent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86" name="Google Shape;186;g13fca382d66_0_428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44899" y="5632449"/>
            <a:ext cx="1854200" cy="7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13fca382d66_0_428"/>
          <p:cNvSpPr txBox="1">
            <a:spLocks noGrp="1"/>
          </p:cNvSpPr>
          <p:nvPr>
            <p:ph type="body" idx="1"/>
          </p:nvPr>
        </p:nvSpPr>
        <p:spPr>
          <a:xfrm>
            <a:off x="457199" y="0"/>
            <a:ext cx="8229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4120"/>
              <a:buFont typeface="Arial"/>
              <a:buNone/>
              <a:defRPr sz="4400" b="1" i="0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442"/>
              <a:buNone/>
              <a:defRPr>
                <a:solidFill>
                  <a:schemeClr val="lt1"/>
                </a:solidFill>
              </a:defRPr>
            </a:lvl2pPr>
            <a:lvl3pPr marL="1371600" lvl="2" indent="-22860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2019">
  <p:cSld name="1_Title &amp; Content 2019 6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3fca382d66_0_432"/>
          <p:cNvSpPr/>
          <p:nvPr/>
        </p:nvSpPr>
        <p:spPr>
          <a:xfrm>
            <a:off x="0" y="0"/>
            <a:ext cx="7386452" cy="914400"/>
          </a:xfrm>
          <a:custGeom>
            <a:avLst/>
            <a:gdLst/>
            <a:ahLst/>
            <a:cxnLst/>
            <a:rect l="l" t="t" r="r" b="b"/>
            <a:pathLst>
              <a:path w="7386452" h="914400" extrusionOk="0">
                <a:moveTo>
                  <a:pt x="0" y="0"/>
                </a:moveTo>
                <a:lnTo>
                  <a:pt x="7386452" y="0"/>
                </a:lnTo>
                <a:lnTo>
                  <a:pt x="7160821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13fca382d66_0_432"/>
          <p:cNvSpPr/>
          <p:nvPr/>
        </p:nvSpPr>
        <p:spPr>
          <a:xfrm>
            <a:off x="0" y="6583680"/>
            <a:ext cx="9144000" cy="274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13fca382d66_0_432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57891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2" name="Google Shape;192;g13fca382d66_0_4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86106" y="237200"/>
            <a:ext cx="917307" cy="430573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13fca382d66_0_432"/>
          <p:cNvSpPr txBox="1">
            <a:spLocks noGrp="1"/>
          </p:cNvSpPr>
          <p:nvPr>
            <p:ph type="sldNum" idx="12"/>
          </p:nvPr>
        </p:nvSpPr>
        <p:spPr>
          <a:xfrm>
            <a:off x="8144760" y="6583680"/>
            <a:ext cx="542100" cy="27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4" name="Google Shape;194;g13fca382d66_0_432"/>
          <p:cNvSpPr txBox="1">
            <a:spLocks noGrp="1"/>
          </p:cNvSpPr>
          <p:nvPr>
            <p:ph type="ftr" idx="11"/>
          </p:nvPr>
        </p:nvSpPr>
        <p:spPr>
          <a:xfrm>
            <a:off x="457199" y="6583680"/>
            <a:ext cx="42573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g13fca382d66_0_432"/>
          <p:cNvSpPr txBox="1">
            <a:spLocks noGrp="1"/>
          </p:cNvSpPr>
          <p:nvPr>
            <p:ph type="body" idx="1"/>
          </p:nvPr>
        </p:nvSpPr>
        <p:spPr>
          <a:xfrm>
            <a:off x="457200" y="1482291"/>
            <a:ext cx="3840600" cy="46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70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50"/>
              <a:buFont typeface="Arial"/>
              <a:buChar char="•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7025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550"/>
              <a:buFont typeface="Courier New"/>
              <a:buChar char="o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27025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550"/>
              <a:buChar char="–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99719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4pPr>
            <a:lvl5pPr marL="2286000" lvl="4" indent="-29972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20"/>
              <a:buChar char="▪"/>
              <a:defRPr sz="1600"/>
            </a:lvl5pPr>
            <a:lvl6pPr marL="274320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g13fca382d66_0_432"/>
          <p:cNvSpPr txBox="1">
            <a:spLocks noGrp="1"/>
          </p:cNvSpPr>
          <p:nvPr>
            <p:ph type="body" idx="2"/>
          </p:nvPr>
        </p:nvSpPr>
        <p:spPr>
          <a:xfrm>
            <a:off x="4846322" y="1482291"/>
            <a:ext cx="3840600" cy="46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70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50"/>
              <a:buFont typeface="Arial"/>
              <a:buChar char="•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7025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550"/>
              <a:buFont typeface="Courier New"/>
              <a:buChar char="o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27025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550"/>
              <a:buChar char="–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99719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4pPr>
            <a:lvl5pPr marL="2286000" lvl="4" indent="-29972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20"/>
              <a:buChar char="▪"/>
              <a:defRPr sz="1600"/>
            </a:lvl5pPr>
            <a:lvl6pPr marL="274320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llout Light 2019">
  <p:cSld name="1_Callout Light 2019 3">
    <p:bg>
      <p:bgPr>
        <a:solidFill>
          <a:schemeClr val="lt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3fca382d66_0_441"/>
          <p:cNvSpPr/>
          <p:nvPr/>
        </p:nvSpPr>
        <p:spPr>
          <a:xfrm>
            <a:off x="0" y="5143500"/>
            <a:ext cx="9144000" cy="1714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 b="0" i="0" u="none" strike="noStrike" cap="none">
              <a:solidFill>
                <a:schemeClr val="accent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99" name="Google Shape;199;g13fca382d66_0_441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44899" y="5632449"/>
            <a:ext cx="1854200" cy="7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13fca382d66_0_441"/>
          <p:cNvSpPr txBox="1">
            <a:spLocks noGrp="1"/>
          </p:cNvSpPr>
          <p:nvPr>
            <p:ph type="body" idx="1"/>
          </p:nvPr>
        </p:nvSpPr>
        <p:spPr>
          <a:xfrm>
            <a:off x="457199" y="0"/>
            <a:ext cx="8229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4120"/>
              <a:buFont typeface="Arial"/>
              <a:buNone/>
              <a:defRPr sz="4400" b="1" i="0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442"/>
              <a:buNone/>
              <a:defRPr>
                <a:solidFill>
                  <a:schemeClr val="lt1"/>
                </a:solidFill>
              </a:defRPr>
            </a:lvl2pPr>
            <a:lvl3pPr marL="1371600" lvl="2" indent="-22860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llout Light 2019">
  <p:cSld name="1_Callout Light 2019 4">
    <p:bg>
      <p:bgPr>
        <a:solidFill>
          <a:schemeClr val="accent3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g13fca382d66_0_445" descr="A picture containing building, outdoor, front, larg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00400" y="0"/>
            <a:ext cx="594359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13fca382d66_0_445"/>
          <p:cNvSpPr txBox="1">
            <a:spLocks noGrp="1"/>
          </p:cNvSpPr>
          <p:nvPr>
            <p:ph type="title"/>
          </p:nvPr>
        </p:nvSpPr>
        <p:spPr>
          <a:xfrm>
            <a:off x="457201" y="443277"/>
            <a:ext cx="4114800" cy="27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g13fca382d66_0_445"/>
          <p:cNvSpPr txBox="1">
            <a:spLocks noGrp="1"/>
          </p:cNvSpPr>
          <p:nvPr>
            <p:ph type="body" idx="1"/>
          </p:nvPr>
        </p:nvSpPr>
        <p:spPr>
          <a:xfrm>
            <a:off x="457202" y="3742241"/>
            <a:ext cx="41148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B5D6FE"/>
              </a:buClr>
              <a:buSzPts val="1442"/>
              <a:buFont typeface="Arial"/>
              <a:buNone/>
              <a:defRPr sz="15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167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E6443C"/>
              </a:buClr>
              <a:buSzPts val="1442"/>
              <a:buFont typeface="Arial"/>
              <a:buChar char="•"/>
              <a:defRPr/>
            </a:lvl2pPr>
            <a:lvl3pPr marL="1371600" marR="0" lvl="2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E6443C"/>
              </a:buClr>
              <a:buSzPts val="1400"/>
              <a:buFont typeface="Arial"/>
              <a:buChar char="–"/>
              <a:defRPr/>
            </a:lvl3pPr>
            <a:lvl4pPr marL="1828800" marR="0" lvl="3" indent="-299719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E6443C"/>
              </a:buClr>
              <a:buSzPts val="1120"/>
              <a:buFont typeface="Courier New"/>
              <a:buChar char="o"/>
              <a:defRPr/>
            </a:lvl4pPr>
            <a:lvl5pPr marL="2286000" marR="0" lvl="4" indent="-29972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E6443C"/>
              </a:buClr>
              <a:buSzPts val="1120"/>
              <a:buFont typeface="Noto Sans Symbols"/>
              <a:buChar char="▪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05" name="Google Shape;205;g13fca382d66_0_445"/>
          <p:cNvCxnSpPr/>
          <p:nvPr/>
        </p:nvCxnSpPr>
        <p:spPr>
          <a:xfrm rot="10800000">
            <a:off x="457303" y="3469640"/>
            <a:ext cx="3610200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6" name="Google Shape;206;g13fca382d66_0_4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5734717"/>
            <a:ext cx="1569278" cy="623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2019">
  <p:cSld name="1_Title &amp; Content 2019 5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3fca382d66_0_451"/>
          <p:cNvSpPr/>
          <p:nvPr/>
        </p:nvSpPr>
        <p:spPr>
          <a:xfrm>
            <a:off x="0" y="0"/>
            <a:ext cx="7386452" cy="914400"/>
          </a:xfrm>
          <a:custGeom>
            <a:avLst/>
            <a:gdLst/>
            <a:ahLst/>
            <a:cxnLst/>
            <a:rect l="l" t="t" r="r" b="b"/>
            <a:pathLst>
              <a:path w="7386452" h="914400" extrusionOk="0">
                <a:moveTo>
                  <a:pt x="0" y="0"/>
                </a:moveTo>
                <a:lnTo>
                  <a:pt x="7386452" y="0"/>
                </a:lnTo>
                <a:lnTo>
                  <a:pt x="7160821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13fca382d66_0_451"/>
          <p:cNvSpPr/>
          <p:nvPr/>
        </p:nvSpPr>
        <p:spPr>
          <a:xfrm>
            <a:off x="0" y="6583680"/>
            <a:ext cx="9144000" cy="274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13fca382d66_0_451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57891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1" name="Google Shape;211;g13fca382d66_0_4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86106" y="237200"/>
            <a:ext cx="917307" cy="43057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13fca382d66_0_451"/>
          <p:cNvSpPr txBox="1">
            <a:spLocks noGrp="1"/>
          </p:cNvSpPr>
          <p:nvPr>
            <p:ph type="sldNum" idx="12"/>
          </p:nvPr>
        </p:nvSpPr>
        <p:spPr>
          <a:xfrm>
            <a:off x="8144760" y="6583680"/>
            <a:ext cx="542100" cy="27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3" name="Google Shape;213;g13fca382d66_0_451"/>
          <p:cNvSpPr txBox="1">
            <a:spLocks noGrp="1"/>
          </p:cNvSpPr>
          <p:nvPr>
            <p:ph type="ftr" idx="11"/>
          </p:nvPr>
        </p:nvSpPr>
        <p:spPr>
          <a:xfrm>
            <a:off x="457199" y="6583680"/>
            <a:ext cx="42573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g13fca382d66_0_451"/>
          <p:cNvSpPr txBox="1">
            <a:spLocks noGrp="1"/>
          </p:cNvSpPr>
          <p:nvPr>
            <p:ph type="body" idx="1"/>
          </p:nvPr>
        </p:nvSpPr>
        <p:spPr>
          <a:xfrm>
            <a:off x="457199" y="1482291"/>
            <a:ext cx="8229600" cy="46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70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50"/>
              <a:buFont typeface="Arial"/>
              <a:buChar char="•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7025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550"/>
              <a:buFont typeface="Courier New"/>
              <a:buChar char="o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27025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550"/>
              <a:buChar char="–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99719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4pPr>
            <a:lvl5pPr marL="2286000" lvl="4" indent="-29972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20"/>
              <a:buChar char="▪"/>
              <a:defRPr sz="1600"/>
            </a:lvl5pPr>
            <a:lvl6pPr marL="274320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2019">
  <p:cSld name="1_Title &amp; Content 2019 3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2"/>
          <p:cNvSpPr/>
          <p:nvPr/>
        </p:nvSpPr>
        <p:spPr>
          <a:xfrm>
            <a:off x="0" y="6583680"/>
            <a:ext cx="9144000" cy="27432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9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86106" y="237200"/>
            <a:ext cx="917307" cy="43057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2"/>
          <p:cNvSpPr txBox="1">
            <a:spLocks noGrp="1"/>
          </p:cNvSpPr>
          <p:nvPr>
            <p:ph type="body" idx="1"/>
          </p:nvPr>
        </p:nvSpPr>
        <p:spPr>
          <a:xfrm>
            <a:off x="457200" y="1482291"/>
            <a:ext cx="3840480" cy="4623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702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50"/>
              <a:buFont typeface="Arial"/>
              <a:buChar char="•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7025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550"/>
              <a:buFont typeface="Courier New"/>
              <a:buChar char="o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27025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550"/>
              <a:buChar char="–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99719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4pPr>
            <a:lvl5pPr marL="2286000" lvl="4" indent="-29972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20"/>
              <a:buChar char="▪"/>
              <a:defRPr sz="16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62"/>
          <p:cNvSpPr txBox="1">
            <a:spLocks noGrp="1"/>
          </p:cNvSpPr>
          <p:nvPr>
            <p:ph type="body" idx="2"/>
          </p:nvPr>
        </p:nvSpPr>
        <p:spPr>
          <a:xfrm>
            <a:off x="4846322" y="1482291"/>
            <a:ext cx="3840480" cy="4623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702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50"/>
              <a:buFont typeface="Arial"/>
              <a:buChar char="•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7025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550"/>
              <a:buFont typeface="Courier New"/>
              <a:buChar char="o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27025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550"/>
              <a:buChar char="–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99719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4pPr>
            <a:lvl5pPr marL="2286000" lvl="4" indent="-29972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20"/>
              <a:buChar char="▪"/>
              <a:defRPr sz="16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2"/>
          <p:cNvSpPr txBox="1">
            <a:spLocks noGrp="1"/>
          </p:cNvSpPr>
          <p:nvPr>
            <p:ph type="sldNum" idx="12"/>
          </p:nvPr>
        </p:nvSpPr>
        <p:spPr>
          <a:xfrm>
            <a:off x="8144760" y="6583680"/>
            <a:ext cx="542040" cy="2743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62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6570618" cy="667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62"/>
          <p:cNvSpPr txBox="1">
            <a:spLocks noGrp="1"/>
          </p:cNvSpPr>
          <p:nvPr>
            <p:ph type="ftr" idx="11"/>
          </p:nvPr>
        </p:nvSpPr>
        <p:spPr>
          <a:xfrm>
            <a:off x="457199" y="6583680"/>
            <a:ext cx="4257305" cy="261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5" name="Google Shape;35;p62"/>
          <p:cNvCxnSpPr/>
          <p:nvPr/>
        </p:nvCxnSpPr>
        <p:spPr>
          <a:xfrm rot="10800000">
            <a:off x="457199" y="904973"/>
            <a:ext cx="8229488" cy="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2019">
  <p:cSld name="1_Divider 2019 2"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3fca382d66_0_459"/>
          <p:cNvSpPr/>
          <p:nvPr/>
        </p:nvSpPr>
        <p:spPr>
          <a:xfrm>
            <a:off x="0" y="1664517"/>
            <a:ext cx="9144000" cy="3528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13fca382d66_0_459"/>
          <p:cNvSpPr txBox="1">
            <a:spLocks noGrp="1"/>
          </p:cNvSpPr>
          <p:nvPr>
            <p:ph type="body" idx="1"/>
          </p:nvPr>
        </p:nvSpPr>
        <p:spPr>
          <a:xfrm>
            <a:off x="457199" y="1664516"/>
            <a:ext cx="8229600" cy="3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4120"/>
              <a:buFont typeface="Arial"/>
              <a:buNone/>
              <a:defRPr sz="44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442"/>
              <a:buNone/>
              <a:defRPr>
                <a:solidFill>
                  <a:schemeClr val="lt1"/>
                </a:solidFill>
              </a:defRPr>
            </a:lvl2pPr>
            <a:lvl3pPr marL="1371600" lvl="2" indent="-22860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g13fca382d66_0_459"/>
          <p:cNvSpPr/>
          <p:nvPr/>
        </p:nvSpPr>
        <p:spPr>
          <a:xfrm>
            <a:off x="0" y="6583680"/>
            <a:ext cx="9144000" cy="274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13fca382d66_0_459"/>
          <p:cNvSpPr txBox="1">
            <a:spLocks noGrp="1"/>
          </p:cNvSpPr>
          <p:nvPr>
            <p:ph type="sldNum" idx="12"/>
          </p:nvPr>
        </p:nvSpPr>
        <p:spPr>
          <a:xfrm>
            <a:off x="8144760" y="6583680"/>
            <a:ext cx="542100" cy="27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0" name="Google Shape;220;g13fca382d66_0_459"/>
          <p:cNvSpPr txBox="1">
            <a:spLocks noGrp="1"/>
          </p:cNvSpPr>
          <p:nvPr>
            <p:ph type="ftr" idx="11"/>
          </p:nvPr>
        </p:nvSpPr>
        <p:spPr>
          <a:xfrm>
            <a:off x="457199" y="6583680"/>
            <a:ext cx="42573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llout Light 2019">
  <p:cSld name="1_Callout Light 2019 3">
    <p:bg>
      <p:bgPr>
        <a:solidFill>
          <a:schemeClr val="lt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4"/>
          <p:cNvSpPr/>
          <p:nvPr/>
        </p:nvSpPr>
        <p:spPr>
          <a:xfrm>
            <a:off x="0" y="5143500"/>
            <a:ext cx="9144000" cy="17144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 b="0" i="0" u="none" strike="noStrike" cap="none">
              <a:solidFill>
                <a:schemeClr val="accent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38" name="Google Shape;38;p64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44899" y="5632449"/>
            <a:ext cx="1854200" cy="7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4"/>
          <p:cNvSpPr txBox="1">
            <a:spLocks noGrp="1"/>
          </p:cNvSpPr>
          <p:nvPr>
            <p:ph type="body" idx="1"/>
          </p:nvPr>
        </p:nvSpPr>
        <p:spPr>
          <a:xfrm>
            <a:off x="457199" y="0"/>
            <a:ext cx="8229601" cy="514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4120"/>
              <a:buFont typeface="Arial"/>
              <a:buNone/>
              <a:defRPr sz="4400" b="1" i="0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442"/>
              <a:buNone/>
              <a:defRPr>
                <a:solidFill>
                  <a:schemeClr val="lt1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llout Light 2019">
  <p:cSld name="1_Callout Light 2019 4">
    <p:bg>
      <p:bgPr>
        <a:solidFill>
          <a:schemeClr val="accent3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5" descr="A picture containing building, outdoor, front, larg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00400" y="0"/>
            <a:ext cx="5943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65"/>
          <p:cNvSpPr txBox="1">
            <a:spLocks noGrp="1"/>
          </p:cNvSpPr>
          <p:nvPr>
            <p:ph type="title"/>
          </p:nvPr>
        </p:nvSpPr>
        <p:spPr>
          <a:xfrm>
            <a:off x="457201" y="443277"/>
            <a:ext cx="4114799" cy="2778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65"/>
          <p:cNvSpPr txBox="1">
            <a:spLocks noGrp="1"/>
          </p:cNvSpPr>
          <p:nvPr>
            <p:ph type="body" idx="1"/>
          </p:nvPr>
        </p:nvSpPr>
        <p:spPr>
          <a:xfrm>
            <a:off x="457202" y="3742241"/>
            <a:ext cx="4114798" cy="736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B5D6FE"/>
              </a:buClr>
              <a:buSzPts val="1442"/>
              <a:buFont typeface="Arial"/>
              <a:buNone/>
              <a:defRPr sz="15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167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E6443C"/>
              </a:buClr>
              <a:buSzPts val="1442"/>
              <a:buFont typeface="Arial"/>
              <a:buChar char="•"/>
              <a:defRPr/>
            </a:lvl2pPr>
            <a:lvl3pPr marL="1371600" marR="0" lvl="2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E6443C"/>
              </a:buClr>
              <a:buSzPts val="1400"/>
              <a:buFont typeface="Arial"/>
              <a:buChar char="–"/>
              <a:defRPr/>
            </a:lvl3pPr>
            <a:lvl4pPr marL="1828800" marR="0" lvl="3" indent="-299719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E6443C"/>
              </a:buClr>
              <a:buSzPts val="1120"/>
              <a:buFont typeface="Courier New"/>
              <a:buChar char="o"/>
              <a:defRPr/>
            </a:lvl4pPr>
            <a:lvl5pPr marL="2286000" marR="0" lvl="4" indent="-29972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E6443C"/>
              </a:buClr>
              <a:buSzPts val="1120"/>
              <a:buFont typeface="Noto Sans Symbols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4" name="Google Shape;44;p65"/>
          <p:cNvCxnSpPr/>
          <p:nvPr/>
        </p:nvCxnSpPr>
        <p:spPr>
          <a:xfrm rot="10800000">
            <a:off x="457200" y="3469640"/>
            <a:ext cx="3610303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5" name="Google Shape;45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5734717"/>
            <a:ext cx="1569278" cy="623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2019">
  <p:cSld name="1_Title &amp; Content 2019 5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6"/>
          <p:cNvSpPr/>
          <p:nvPr/>
        </p:nvSpPr>
        <p:spPr>
          <a:xfrm>
            <a:off x="0" y="0"/>
            <a:ext cx="7386452" cy="914400"/>
          </a:xfrm>
          <a:custGeom>
            <a:avLst/>
            <a:gdLst/>
            <a:ahLst/>
            <a:cxnLst/>
            <a:rect l="l" t="t" r="r" b="b"/>
            <a:pathLst>
              <a:path w="7386452" h="914400" extrusionOk="0">
                <a:moveTo>
                  <a:pt x="0" y="0"/>
                </a:moveTo>
                <a:lnTo>
                  <a:pt x="7386452" y="0"/>
                </a:lnTo>
                <a:lnTo>
                  <a:pt x="7160821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66"/>
          <p:cNvSpPr/>
          <p:nvPr/>
        </p:nvSpPr>
        <p:spPr>
          <a:xfrm>
            <a:off x="0" y="6583680"/>
            <a:ext cx="9144000" cy="27432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66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5789221" cy="904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0" name="Google Shape;50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86106" y="237200"/>
            <a:ext cx="917307" cy="430573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66"/>
          <p:cNvSpPr txBox="1">
            <a:spLocks noGrp="1"/>
          </p:cNvSpPr>
          <p:nvPr>
            <p:ph type="sldNum" idx="12"/>
          </p:nvPr>
        </p:nvSpPr>
        <p:spPr>
          <a:xfrm>
            <a:off x="8144760" y="6583680"/>
            <a:ext cx="542040" cy="2743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66"/>
          <p:cNvSpPr txBox="1">
            <a:spLocks noGrp="1"/>
          </p:cNvSpPr>
          <p:nvPr>
            <p:ph type="ftr" idx="11"/>
          </p:nvPr>
        </p:nvSpPr>
        <p:spPr>
          <a:xfrm>
            <a:off x="457199" y="6583680"/>
            <a:ext cx="4257305" cy="261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6"/>
          <p:cNvSpPr txBox="1">
            <a:spLocks noGrp="1"/>
          </p:cNvSpPr>
          <p:nvPr>
            <p:ph type="body" idx="1"/>
          </p:nvPr>
        </p:nvSpPr>
        <p:spPr>
          <a:xfrm>
            <a:off x="457199" y="1482291"/>
            <a:ext cx="8229599" cy="4623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702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50"/>
              <a:buFont typeface="Arial"/>
              <a:buChar char="•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7025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550"/>
              <a:buFont typeface="Courier New"/>
              <a:buChar char="o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27025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550"/>
              <a:buChar char="–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99719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4pPr>
            <a:lvl5pPr marL="2286000" lvl="4" indent="-29972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20"/>
              <a:buChar char="▪"/>
              <a:defRPr sz="16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2019">
  <p:cSld name="1_Title &amp; Content 2019 6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7"/>
          <p:cNvSpPr/>
          <p:nvPr/>
        </p:nvSpPr>
        <p:spPr>
          <a:xfrm>
            <a:off x="0" y="0"/>
            <a:ext cx="7386452" cy="914400"/>
          </a:xfrm>
          <a:custGeom>
            <a:avLst/>
            <a:gdLst/>
            <a:ahLst/>
            <a:cxnLst/>
            <a:rect l="l" t="t" r="r" b="b"/>
            <a:pathLst>
              <a:path w="7386452" h="914400" extrusionOk="0">
                <a:moveTo>
                  <a:pt x="0" y="0"/>
                </a:moveTo>
                <a:lnTo>
                  <a:pt x="7386452" y="0"/>
                </a:lnTo>
                <a:lnTo>
                  <a:pt x="7160821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/>
          <p:nvPr/>
        </p:nvSpPr>
        <p:spPr>
          <a:xfrm>
            <a:off x="0" y="6583680"/>
            <a:ext cx="9144000" cy="27432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7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5789221" cy="904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8" name="Google Shape;58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86106" y="237200"/>
            <a:ext cx="917307" cy="43057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67"/>
          <p:cNvSpPr txBox="1">
            <a:spLocks noGrp="1"/>
          </p:cNvSpPr>
          <p:nvPr>
            <p:ph type="sldNum" idx="12"/>
          </p:nvPr>
        </p:nvSpPr>
        <p:spPr>
          <a:xfrm>
            <a:off x="8144760" y="6583680"/>
            <a:ext cx="542040" cy="2743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" name="Google Shape;60;p67"/>
          <p:cNvSpPr txBox="1">
            <a:spLocks noGrp="1"/>
          </p:cNvSpPr>
          <p:nvPr>
            <p:ph type="ftr" idx="11"/>
          </p:nvPr>
        </p:nvSpPr>
        <p:spPr>
          <a:xfrm>
            <a:off x="457199" y="6583680"/>
            <a:ext cx="4257305" cy="261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7"/>
          <p:cNvSpPr txBox="1">
            <a:spLocks noGrp="1"/>
          </p:cNvSpPr>
          <p:nvPr>
            <p:ph type="body" idx="1"/>
          </p:nvPr>
        </p:nvSpPr>
        <p:spPr>
          <a:xfrm>
            <a:off x="457200" y="1482291"/>
            <a:ext cx="3840480" cy="4623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702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50"/>
              <a:buFont typeface="Arial"/>
              <a:buChar char="•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7025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550"/>
              <a:buFont typeface="Courier New"/>
              <a:buChar char="o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27025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550"/>
              <a:buChar char="–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99719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4pPr>
            <a:lvl5pPr marL="2286000" lvl="4" indent="-29972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20"/>
              <a:buChar char="▪"/>
              <a:defRPr sz="16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67"/>
          <p:cNvSpPr txBox="1">
            <a:spLocks noGrp="1"/>
          </p:cNvSpPr>
          <p:nvPr>
            <p:ph type="body" idx="2"/>
          </p:nvPr>
        </p:nvSpPr>
        <p:spPr>
          <a:xfrm>
            <a:off x="4846322" y="1482291"/>
            <a:ext cx="3840480" cy="4623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702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50"/>
              <a:buFont typeface="Arial"/>
              <a:buChar char="•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7025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550"/>
              <a:buFont typeface="Courier New"/>
              <a:buChar char="o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27025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550"/>
              <a:buChar char="–"/>
              <a:defRPr sz="15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99719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4pPr>
            <a:lvl5pPr marL="2286000" lvl="4" indent="-29972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20"/>
              <a:buChar char="▪"/>
              <a:defRPr sz="16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2019 1">
  <p:cSld name="1_Title &amp; Content 2019 2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3fca382d66_0_74"/>
          <p:cNvSpPr/>
          <p:nvPr/>
        </p:nvSpPr>
        <p:spPr>
          <a:xfrm>
            <a:off x="0" y="6583680"/>
            <a:ext cx="9144000" cy="274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13fca382d66_0_74"/>
          <p:cNvSpPr txBox="1">
            <a:spLocks noGrp="1"/>
          </p:cNvSpPr>
          <p:nvPr>
            <p:ph type="sldNum" idx="12"/>
          </p:nvPr>
        </p:nvSpPr>
        <p:spPr>
          <a:xfrm>
            <a:off x="8144760" y="6583680"/>
            <a:ext cx="542100" cy="27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g13fca382d66_0_74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6570600" cy="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g13fca382d66_0_74"/>
          <p:cNvSpPr txBox="1">
            <a:spLocks noGrp="1"/>
          </p:cNvSpPr>
          <p:nvPr>
            <p:ph type="ftr" idx="11"/>
          </p:nvPr>
        </p:nvSpPr>
        <p:spPr>
          <a:xfrm>
            <a:off x="457199" y="6583680"/>
            <a:ext cx="42573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g13fca382d66_0_74"/>
          <p:cNvSpPr txBox="1">
            <a:spLocks noGrp="1"/>
          </p:cNvSpPr>
          <p:nvPr>
            <p:ph type="body" idx="1"/>
          </p:nvPr>
        </p:nvSpPr>
        <p:spPr>
          <a:xfrm>
            <a:off x="457199" y="1482291"/>
            <a:ext cx="8229600" cy="46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50"/>
              <a:buFont typeface="Libre Franklin"/>
              <a:buChar char="•"/>
              <a:defRPr sz="1550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Font typeface="Libre Franklin"/>
              <a:buChar char="o"/>
              <a:defRPr sz="1550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Font typeface="Libre Franklin"/>
              <a:buChar char="–"/>
              <a:defRPr sz="1550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Font typeface="Libre Franklin"/>
              <a:buChar char="o"/>
              <a:defRPr sz="155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Font typeface="Libre Franklin"/>
              <a:buChar char="▪"/>
              <a:defRPr sz="155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Font typeface="Libre Franklin"/>
              <a:buChar char="•"/>
              <a:defRPr sz="155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lvl="6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Font typeface="Libre Franklin"/>
              <a:buChar char="•"/>
              <a:defRPr sz="155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lvl="7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Font typeface="Libre Franklin"/>
              <a:buChar char="•"/>
              <a:defRPr sz="155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lvl="8" indent="-327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Font typeface="Libre Franklin"/>
              <a:buChar char="•"/>
              <a:defRPr sz="155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pic>
        <p:nvPicPr>
          <p:cNvPr id="69" name="Google Shape;69;g13fca382d66_0_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86106" y="237200"/>
            <a:ext cx="917307" cy="4305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g13fca382d66_0_74"/>
          <p:cNvCxnSpPr/>
          <p:nvPr/>
        </p:nvCxnSpPr>
        <p:spPr>
          <a:xfrm rot="10800000">
            <a:off x="457087" y="904973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2"/>
          <p:cNvSpPr txBox="1">
            <a:spLocks noGrp="1"/>
          </p:cNvSpPr>
          <p:nvPr>
            <p:ph type="ctrTitle"/>
          </p:nvPr>
        </p:nvSpPr>
        <p:spPr>
          <a:xfrm>
            <a:off x="762000" y="748242"/>
            <a:ext cx="4572000" cy="159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ubTitle" idx="1"/>
          </p:nvPr>
        </p:nvSpPr>
        <p:spPr>
          <a:xfrm>
            <a:off x="762000" y="2401359"/>
            <a:ext cx="4572000" cy="110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lvl="3" algn="ctr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8725300" y="6583680"/>
            <a:ext cx="32090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8229600" cy="478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42"/>
              <a:buFont typeface="Arial"/>
              <a:buNone/>
              <a:defRPr sz="1400" b="0" i="0" u="none" strike="noStrike" cap="none">
                <a:solidFill>
                  <a:srgbClr val="45454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167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42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9719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972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ftr" idx="11"/>
          </p:nvPr>
        </p:nvSpPr>
        <p:spPr>
          <a:xfrm>
            <a:off x="275117" y="6583680"/>
            <a:ext cx="4439388" cy="261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1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3fca382d66_0_398"/>
          <p:cNvSpPr txBox="1">
            <a:spLocks noGrp="1"/>
          </p:cNvSpPr>
          <p:nvPr>
            <p:ph type="sldNum" idx="12"/>
          </p:nvPr>
        </p:nvSpPr>
        <p:spPr>
          <a:xfrm>
            <a:off x="8725300" y="6583680"/>
            <a:ext cx="321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6" name="Google Shape;156;g13fca382d66_0_39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82296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42"/>
              <a:buFont typeface="Arial"/>
              <a:buNone/>
              <a:defRPr sz="1400" b="0" i="0" u="none" strike="noStrike" cap="none">
                <a:solidFill>
                  <a:srgbClr val="45454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167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42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9719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972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g13fca382d66_0_398"/>
          <p:cNvSpPr txBox="1">
            <a:spLocks noGrp="1"/>
          </p:cNvSpPr>
          <p:nvPr>
            <p:ph type="ftr" idx="11"/>
          </p:nvPr>
        </p:nvSpPr>
        <p:spPr>
          <a:xfrm>
            <a:off x="275117" y="6583680"/>
            <a:ext cx="44394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"/>
          <p:cNvSpPr txBox="1">
            <a:spLocks noGrp="1"/>
          </p:cNvSpPr>
          <p:nvPr>
            <p:ph type="title"/>
          </p:nvPr>
        </p:nvSpPr>
        <p:spPr>
          <a:xfrm>
            <a:off x="4267199" y="443277"/>
            <a:ext cx="4419601" cy="2778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400" b="1">
                <a:latin typeface="Franklin Gothic"/>
                <a:ea typeface="Franklin Gothic"/>
                <a:cs typeface="Franklin Gothic"/>
                <a:sym typeface="Franklin Gothic"/>
              </a:rPr>
              <a:t>LIVE.LONG.DC.  </a:t>
            </a:r>
            <a:r>
              <a:rPr lang="en-US" sz="4400">
                <a:latin typeface="Franklin Gothic"/>
                <a:ea typeface="Franklin Gothic"/>
                <a:cs typeface="Franklin Gothic"/>
                <a:sym typeface="Franklin Gothic"/>
              </a:rPr>
              <a:t>Stakeholder Summit</a:t>
            </a:r>
            <a:endParaRPr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26" name="Google Shape;226;p4"/>
          <p:cNvSpPr txBox="1">
            <a:spLocks noGrp="1"/>
          </p:cNvSpPr>
          <p:nvPr>
            <p:ph type="body" idx="1"/>
          </p:nvPr>
        </p:nvSpPr>
        <p:spPr>
          <a:xfrm>
            <a:off x="4267200" y="3742241"/>
            <a:ext cx="4419600" cy="736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42"/>
              <a:buNone/>
            </a:pPr>
            <a:r>
              <a:rPr lang="en-US" sz="1450">
                <a:latin typeface="Franklin Gothic"/>
                <a:ea typeface="Franklin Gothic"/>
                <a:cs typeface="Franklin Gothic"/>
                <a:sym typeface="Franklin Gothic"/>
              </a:rPr>
              <a:t>July 27, 2022</a:t>
            </a:r>
            <a:endParaRPr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r" rt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SzPts val="1442"/>
              <a:buNone/>
            </a:pPr>
            <a:r>
              <a:rPr lang="en-US" sz="1450" b="1">
                <a:latin typeface="Franklin Gothic"/>
                <a:ea typeface="Franklin Gothic"/>
                <a:cs typeface="Franklin Gothic"/>
                <a:sym typeface="Franklin Gothic"/>
              </a:rPr>
              <a:t>Summary Report </a:t>
            </a:r>
            <a:endParaRPr b="1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"/>
          <p:cNvSpPr txBox="1">
            <a:spLocks noGrp="1"/>
          </p:cNvSpPr>
          <p:nvPr>
            <p:ph type="sldNum" idx="12"/>
          </p:nvPr>
        </p:nvSpPr>
        <p:spPr>
          <a:xfrm>
            <a:off x="8144760" y="6583680"/>
            <a:ext cx="542040" cy="2743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012C3B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10</a:t>
            </a:fld>
            <a:endParaRPr sz="800" b="0" i="0" u="none" strike="noStrike" cap="none">
              <a:solidFill>
                <a:srgbClr val="012C3B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7" name="Google Shape;297;p18"/>
          <p:cNvSpPr txBox="1">
            <a:spLocks noGrp="1"/>
          </p:cNvSpPr>
          <p:nvPr>
            <p:ph type="title"/>
          </p:nvPr>
        </p:nvSpPr>
        <p:spPr>
          <a:xfrm>
            <a:off x="457200" y="152401"/>
            <a:ext cx="6570600" cy="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latin typeface="Libre Franklin"/>
                <a:ea typeface="Libre Franklin"/>
                <a:cs typeface="Libre Franklin"/>
                <a:sym typeface="Libre Franklin"/>
              </a:rPr>
              <a:t>Opioid Strategy Group (OSG) Breakout Sessions (continued) </a:t>
            </a:r>
            <a:endParaRPr dirty="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8" name="Google Shape;298;p18"/>
          <p:cNvSpPr txBox="1"/>
          <p:nvPr/>
        </p:nvSpPr>
        <p:spPr>
          <a:xfrm>
            <a:off x="692247" y="1400487"/>
            <a:ext cx="7759500" cy="1779954"/>
          </a:xfrm>
          <a:prstGeom prst="rect">
            <a:avLst/>
          </a:prstGeom>
          <a:solidFill>
            <a:srgbClr val="E7E4E4"/>
          </a:solidFill>
          <a:ln>
            <a:noFill/>
          </a:ln>
        </p:spPr>
        <p:txBody>
          <a:bodyPr spcFirstLastPara="1" wrap="square" lIns="274300" tIns="274300" rIns="27430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Recovery: </a:t>
            </a:r>
            <a:r>
              <a:rPr lang="en-US" sz="1500" i="1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National Recovery Month Discussion with a Speaker from Faces and Voices of Recovery</a:t>
            </a:r>
            <a:endParaRPr dirty="0"/>
          </a:p>
          <a:p>
            <a:pPr marL="285750" lvl="0" indent="-2730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•"/>
            </a:pPr>
            <a:r>
              <a:rPr lang="en-US" sz="13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Shared updates regarding Recovery Month activity planning.</a:t>
            </a:r>
            <a:endParaRPr sz="1300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lvl="0" indent="-2730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•"/>
            </a:pPr>
            <a:r>
              <a:rPr lang="en-US" sz="13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Discussed types of events that occur during Recovery Month, audiences, and stigmatizing words and images to avoid. </a:t>
            </a:r>
            <a:endParaRPr sz="1300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lvl="0" indent="-2730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•"/>
            </a:pPr>
            <a:r>
              <a:rPr lang="en-US" sz="13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Planned for the LLDC Recovery Forum.</a:t>
            </a:r>
            <a:endParaRPr sz="1600" dirty="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32B2B9"/>
              </a:buClr>
              <a:buSzPts val="1200"/>
              <a:buFont typeface="Arial"/>
              <a:buNone/>
            </a:pPr>
            <a:endParaRPr sz="1400" b="0" i="0" u="none" strike="noStrike" cap="none" dirty="0">
              <a:solidFill>
                <a:srgbClr val="31323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9" name="Google Shape;299;p18"/>
          <p:cNvSpPr txBox="1"/>
          <p:nvPr/>
        </p:nvSpPr>
        <p:spPr>
          <a:xfrm>
            <a:off x="5844550" y="4758925"/>
            <a:ext cx="1848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latin typeface="Libre Franklin"/>
                <a:ea typeface="Libre Franklin"/>
                <a:cs typeface="Libre Franklin"/>
                <a:sym typeface="Libre Franklin"/>
              </a:rPr>
              <a:t>Slide from the National Recovery Month Toolkit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18"/>
          <p:cNvPicPr preferRelativeResize="0"/>
          <p:nvPr/>
        </p:nvPicPr>
        <p:blipFill rotWithShape="1">
          <a:blip r:embed="rId3">
            <a:alphaModFix/>
          </a:blip>
          <a:srcRect t="7474" r="20375" b="6214"/>
          <a:stretch/>
        </p:blipFill>
        <p:spPr>
          <a:xfrm>
            <a:off x="1476675" y="3420075"/>
            <a:ext cx="4259426" cy="289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0"/>
          <p:cNvSpPr txBox="1">
            <a:spLocks noGrp="1"/>
          </p:cNvSpPr>
          <p:nvPr>
            <p:ph type="sldNum" idx="12"/>
          </p:nvPr>
        </p:nvSpPr>
        <p:spPr>
          <a:xfrm>
            <a:off x="8144760" y="6583680"/>
            <a:ext cx="542040" cy="2743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012C3B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11</a:t>
            </a:fld>
            <a:endParaRPr sz="800" b="0" i="0" u="none" strike="noStrike" cap="none">
              <a:solidFill>
                <a:srgbClr val="012C3B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6" name="Google Shape;306;p20"/>
          <p:cNvSpPr txBox="1">
            <a:spLocks noGrp="1"/>
          </p:cNvSpPr>
          <p:nvPr>
            <p:ph type="title"/>
          </p:nvPr>
        </p:nvSpPr>
        <p:spPr>
          <a:xfrm>
            <a:off x="457199" y="228601"/>
            <a:ext cx="7212000" cy="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ibre Franklin"/>
                <a:ea typeface="Libre Franklin"/>
                <a:cs typeface="Libre Franklin"/>
                <a:sym typeface="Libre Franklin"/>
              </a:rPr>
              <a:t>Opioid Strategy Group (OSG) Breakout Sessions Cont. </a:t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7" name="Google Shape;307;p20"/>
          <p:cNvSpPr txBox="1"/>
          <p:nvPr/>
        </p:nvSpPr>
        <p:spPr>
          <a:xfrm>
            <a:off x="692247" y="1239599"/>
            <a:ext cx="7759500" cy="2755200"/>
          </a:xfrm>
          <a:prstGeom prst="rect">
            <a:avLst/>
          </a:prstGeom>
          <a:solidFill>
            <a:srgbClr val="E7E4E4"/>
          </a:solidFill>
          <a:ln>
            <a:noFill/>
          </a:ln>
        </p:spPr>
        <p:txBody>
          <a:bodyPr spcFirstLastPara="1" wrap="square" lIns="274300" tIns="274300" rIns="27430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0000"/>
              </a:buClr>
              <a:buSzPts val="1200"/>
              <a:buFont typeface="Arial"/>
              <a:buNone/>
            </a:pPr>
            <a:r>
              <a:rPr lang="en-US" sz="1500" b="1" i="0" u="none" strike="noStrike" cap="none" dirty="0">
                <a:solidFill>
                  <a:srgbClr val="012C3B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Treatment:  </a:t>
            </a:r>
            <a:r>
              <a:rPr lang="en-US" sz="1500" i="1" dirty="0">
                <a:solidFill>
                  <a:srgbClr val="012C3B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How Stigma Affects Treatment-Related Activities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0000"/>
              </a:buClr>
              <a:buSzPts val="1100"/>
              <a:buFont typeface="Libre Franklin"/>
              <a:buChar char="•"/>
            </a:pPr>
            <a:r>
              <a:rPr lang="en-US" sz="13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Continued the discussion on addressing stigma with a goal to brainstorm potential plans that can be shared across OSGs and with DBH. </a:t>
            </a:r>
            <a:endParaRPr sz="1300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0000"/>
              </a:buClr>
              <a:buSzPts val="1100"/>
              <a:buFont typeface="Libre Franklin"/>
              <a:buChar char="•"/>
            </a:pPr>
            <a:r>
              <a:rPr lang="en-US" sz="13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Key themes for recommendations included: </a:t>
            </a:r>
            <a:endParaRPr sz="1300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0000"/>
              </a:buClr>
              <a:buSzPts val="1100"/>
              <a:buFont typeface="Libre Franklin"/>
              <a:buChar char="○"/>
            </a:pPr>
            <a:r>
              <a:rPr lang="en-US" sz="13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Drafting consistent language recommendations for DBH grantees, OSGs and others to reference for our collective work. </a:t>
            </a:r>
            <a:endParaRPr sz="1300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0000"/>
              </a:buClr>
              <a:buSzPts val="1100"/>
              <a:buFont typeface="Libre Franklin"/>
              <a:buChar char="○"/>
            </a:pPr>
            <a:r>
              <a:rPr lang="en-US" sz="13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Exploring immediate/near-term options for incorporating appropriate language into our current work.</a:t>
            </a:r>
            <a:endParaRPr sz="1300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0000"/>
              </a:buClr>
              <a:buSzPts val="1100"/>
              <a:buFont typeface="Libre Franklin"/>
              <a:buChar char="○"/>
            </a:pPr>
            <a:r>
              <a:rPr lang="en-US" sz="13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Developing ideas for future goals for LLDC to focus more directly on addressing stigma in the Treatment OSG.</a:t>
            </a:r>
            <a:endParaRPr sz="1300" b="0" i="0" u="none" strike="noStrike" cap="none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 dirty="0">
              <a:solidFill>
                <a:srgbClr val="012C3B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32B2B9"/>
              </a:buClr>
              <a:buSzPts val="1200"/>
              <a:buFont typeface="Arial"/>
              <a:buNone/>
            </a:pPr>
            <a:endParaRPr sz="1400" b="0" i="0" u="none" strike="noStrike" cap="none" dirty="0">
              <a:solidFill>
                <a:srgbClr val="31323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8" name="Google Shape;308;p20"/>
          <p:cNvSpPr txBox="1"/>
          <p:nvPr/>
        </p:nvSpPr>
        <p:spPr>
          <a:xfrm>
            <a:off x="6071470" y="4710701"/>
            <a:ext cx="2012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latin typeface="Libre Franklin"/>
                <a:ea typeface="Libre Franklin"/>
                <a:cs typeface="Libre Franklin"/>
                <a:sym typeface="Libre Franklin"/>
              </a:rPr>
              <a:t>Screenshot from the Treatment OSG’s JamBoard </a:t>
            </a:r>
            <a:endParaRPr sz="11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09" name="Google Shape;309;p20"/>
          <p:cNvPicPr preferRelativeResize="0"/>
          <p:nvPr/>
        </p:nvPicPr>
        <p:blipFill rotWithShape="1">
          <a:blip r:embed="rId3">
            <a:alphaModFix/>
          </a:blip>
          <a:srcRect l="13777" t="37589" r="28694"/>
          <a:stretch/>
        </p:blipFill>
        <p:spPr>
          <a:xfrm>
            <a:off x="1194300" y="3637975"/>
            <a:ext cx="4877176" cy="288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1b76a63c96_1_586"/>
          <p:cNvSpPr txBox="1">
            <a:spLocks noGrp="1"/>
          </p:cNvSpPr>
          <p:nvPr>
            <p:ph type="sldNum" idx="12"/>
          </p:nvPr>
        </p:nvSpPr>
        <p:spPr>
          <a:xfrm>
            <a:off x="8144760" y="6583680"/>
            <a:ext cx="542100" cy="27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012C3B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12</a:t>
            </a:fld>
            <a:endParaRPr sz="800" b="0" i="0" u="none" strike="noStrike" cap="none">
              <a:solidFill>
                <a:srgbClr val="012C3B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15" name="Google Shape;315;g11b76a63c96_1_586"/>
          <p:cNvSpPr txBox="1">
            <a:spLocks noGrp="1"/>
          </p:cNvSpPr>
          <p:nvPr>
            <p:ph type="title"/>
          </p:nvPr>
        </p:nvSpPr>
        <p:spPr>
          <a:xfrm>
            <a:off x="457199" y="228601"/>
            <a:ext cx="7212000" cy="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ibre Franklin"/>
                <a:ea typeface="Libre Franklin"/>
                <a:cs typeface="Libre Franklin"/>
                <a:sym typeface="Libre Franklin"/>
              </a:rPr>
              <a:t>Opioid Strategy Group (OSG) Breakout Sessions Cont. </a:t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16" name="Google Shape;316;g11b76a63c96_1_586"/>
          <p:cNvSpPr txBox="1"/>
          <p:nvPr/>
        </p:nvSpPr>
        <p:spPr>
          <a:xfrm>
            <a:off x="692247" y="1391999"/>
            <a:ext cx="7759500" cy="1939500"/>
          </a:xfrm>
          <a:prstGeom prst="rect">
            <a:avLst/>
          </a:prstGeom>
          <a:solidFill>
            <a:srgbClr val="E7E4E4"/>
          </a:solidFill>
          <a:ln>
            <a:noFill/>
          </a:ln>
        </p:spPr>
        <p:txBody>
          <a:bodyPr spcFirstLastPara="1" wrap="square" lIns="274300" tIns="274300" rIns="27430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12C3B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Interdiction/Criminal Justice: </a:t>
            </a:r>
            <a:r>
              <a:rPr lang="en-US" sz="1500" i="1">
                <a:solidFill>
                  <a:srgbClr val="012C3B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Analysis of the Number of Opioid-Related Arrests in the District and a Discussion on Messaging Strategy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0000"/>
              </a:buClr>
              <a:buSzPts val="1300"/>
              <a:buFont typeface="Libre Franklin"/>
              <a:buChar char="•"/>
            </a:pPr>
            <a:r>
              <a:rPr lang="en-US" sz="1300">
                <a:solidFill>
                  <a:srgbClr val="012C3B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Discussed possible ways of developing a messaging campaign for a stigma-reducing effort for the criminal justice system, and strengthening connections to treatment between criminal justice system touchpoints. </a:t>
            </a:r>
            <a:endParaRPr sz="1300">
              <a:solidFill>
                <a:srgbClr val="012C3B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0000"/>
              </a:buClr>
              <a:buSzPts val="1300"/>
              <a:buFont typeface="Libre Franklin"/>
              <a:buChar char="•"/>
            </a:pPr>
            <a:r>
              <a:rPr lang="en-US" sz="1300">
                <a:solidFill>
                  <a:srgbClr val="012C3B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Discussed a recent CJCC analysis of opioid-related arrest trends in the District. Several OSG workgroup members shared their interest in decriminalization efforts.</a:t>
            </a:r>
            <a:endParaRPr sz="1300" b="0" i="0" u="none" strike="noStrike" cap="none">
              <a:solidFill>
                <a:srgbClr val="012C3B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32B2B9"/>
              </a:buClr>
              <a:buSzPts val="1200"/>
              <a:buFont typeface="Arial"/>
              <a:buNone/>
            </a:pPr>
            <a:endParaRPr sz="1300" b="0" i="0" u="none" strike="noStrike" cap="none">
              <a:solidFill>
                <a:srgbClr val="31323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17" name="Google Shape;317;g11b76a63c96_1_586"/>
          <p:cNvSpPr txBox="1"/>
          <p:nvPr/>
        </p:nvSpPr>
        <p:spPr>
          <a:xfrm>
            <a:off x="5978525" y="4694525"/>
            <a:ext cx="2166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Slide from Interdiction/Criminal Justice breakout presentation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g11b76a63c96_1_586"/>
          <p:cNvPicPr preferRelativeResize="0"/>
          <p:nvPr/>
        </p:nvPicPr>
        <p:blipFill rotWithShape="1">
          <a:blip r:embed="rId3">
            <a:alphaModFix/>
          </a:blip>
          <a:srcRect t="12950" r="13852" b="10690"/>
          <a:stretch/>
        </p:blipFill>
        <p:spPr>
          <a:xfrm>
            <a:off x="880675" y="3632163"/>
            <a:ext cx="4918774" cy="272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0"/>
          <p:cNvSpPr txBox="1">
            <a:spLocks noGrp="1"/>
          </p:cNvSpPr>
          <p:nvPr>
            <p:ph type="title"/>
          </p:nvPr>
        </p:nvSpPr>
        <p:spPr>
          <a:xfrm>
            <a:off x="4267199" y="443277"/>
            <a:ext cx="4419600" cy="27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400" b="1">
                <a:latin typeface="Libre Franklin Medium"/>
                <a:ea typeface="Libre Franklin Medium"/>
                <a:cs typeface="Libre Franklin Medium"/>
                <a:sym typeface="Libre Franklin Medium"/>
              </a:rPr>
              <a:t>LIVE.LONG.DC.  </a:t>
            </a:r>
            <a:r>
              <a:rPr lang="en-US" sz="4400">
                <a:latin typeface="Libre Franklin"/>
                <a:ea typeface="Libre Franklin"/>
                <a:cs typeface="Libre Franklin"/>
                <a:sym typeface="Libre Franklin"/>
              </a:rPr>
              <a:t>Stakeholder Summit</a:t>
            </a:r>
            <a:br>
              <a:rPr lang="en-US" sz="4400"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en-US" sz="2400">
                <a:latin typeface="Libre Franklin"/>
                <a:ea typeface="Libre Franklin"/>
                <a:cs typeface="Libre Franklin"/>
                <a:sym typeface="Libre Franklin"/>
              </a:rPr>
              <a:t>Design and Facilitation Support </a:t>
            </a:r>
            <a:endParaRPr sz="3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24" name="Google Shape;324;p50"/>
          <p:cNvSpPr txBox="1">
            <a:spLocks noGrp="1"/>
          </p:cNvSpPr>
          <p:nvPr>
            <p:ph type="body" idx="1"/>
          </p:nvPr>
        </p:nvSpPr>
        <p:spPr>
          <a:xfrm>
            <a:off x="4267200" y="3742241"/>
            <a:ext cx="44196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42"/>
              <a:buNone/>
            </a:pPr>
            <a:r>
              <a:rPr lang="en-US" sz="1450">
                <a:latin typeface="Libre Franklin"/>
                <a:ea typeface="Libre Franklin"/>
                <a:cs typeface="Libre Franklin"/>
                <a:sym typeface="Libre Franklin"/>
              </a:rPr>
              <a:t>The Clearing, Inc. </a:t>
            </a:r>
            <a:endParaRPr/>
          </a:p>
          <a:p>
            <a:pPr marL="0" lvl="0" indent="0" algn="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42"/>
              <a:buNone/>
            </a:pPr>
            <a:r>
              <a:rPr lang="en-US" sz="1450">
                <a:latin typeface="Libre Franklin"/>
                <a:ea typeface="Libre Franklin"/>
                <a:cs typeface="Libre Franklin"/>
                <a:sym typeface="Libre Franklin"/>
              </a:rPr>
              <a:t>Jonathan Spector</a:t>
            </a:r>
            <a:endParaRPr/>
          </a:p>
          <a:p>
            <a:pPr marL="0" lvl="0" indent="0" algn="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42"/>
              <a:buNone/>
            </a:pPr>
            <a:r>
              <a:rPr lang="en-US" sz="1450">
                <a:latin typeface="Libre Franklin"/>
                <a:ea typeface="Libre Franklin"/>
                <a:cs typeface="Libre Franklin"/>
                <a:sym typeface="Libre Franklin"/>
              </a:rPr>
              <a:t>202.558.6499</a:t>
            </a:r>
            <a:endParaRPr/>
          </a:p>
          <a:p>
            <a:pPr marL="0" lvl="0" indent="0" algn="r" rt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SzPts val="1442"/>
              <a:buNone/>
            </a:pPr>
            <a:r>
              <a:rPr lang="en-US" sz="1450">
                <a:latin typeface="Libre Franklin"/>
                <a:ea typeface="Libre Franklin"/>
                <a:cs typeface="Libre Franklin"/>
                <a:sym typeface="Libre Franklin"/>
              </a:rPr>
              <a:t>Jonathan.Spector@theclearing.com</a:t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3fca382d66_0_0"/>
          <p:cNvSpPr txBox="1">
            <a:spLocks noGrp="1"/>
          </p:cNvSpPr>
          <p:nvPr>
            <p:ph type="sldNum" idx="12"/>
          </p:nvPr>
        </p:nvSpPr>
        <p:spPr>
          <a:xfrm>
            <a:off x="8144760" y="6583680"/>
            <a:ext cx="542100" cy="27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232" name="Google Shape;232;g13fca382d66_0_0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6570600" cy="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ibre Franklin"/>
                <a:ea typeface="Libre Franklin"/>
                <a:cs typeface="Libre Franklin"/>
                <a:sym typeface="Libre Franklin"/>
              </a:rPr>
              <a:t>LLDC Milestones</a:t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3" name="Google Shape;233;g13fca382d66_0_0"/>
          <p:cNvSpPr txBox="1">
            <a:spLocks noGrp="1"/>
          </p:cNvSpPr>
          <p:nvPr>
            <p:ph type="ftr" idx="11"/>
          </p:nvPr>
        </p:nvSpPr>
        <p:spPr>
          <a:xfrm>
            <a:off x="457199" y="6583680"/>
            <a:ext cx="42573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LIVE.LONG.DC. Opioid Stakeholder Summit</a:t>
            </a:r>
            <a:endParaRPr/>
          </a:p>
        </p:txBody>
      </p:sp>
      <p:pic>
        <p:nvPicPr>
          <p:cNvPr id="234" name="Google Shape;234;g13fca382d6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97500"/>
            <a:ext cx="9144003" cy="3652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"/>
          <p:cNvSpPr txBox="1">
            <a:spLocks noGrp="1"/>
          </p:cNvSpPr>
          <p:nvPr>
            <p:ph type="ctrTitle"/>
          </p:nvPr>
        </p:nvSpPr>
        <p:spPr>
          <a:xfrm>
            <a:off x="762000" y="748242"/>
            <a:ext cx="4572000" cy="159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LLDC Ecosystem</a:t>
            </a:r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1"/>
          </p:nvPr>
        </p:nvSpPr>
        <p:spPr>
          <a:xfrm>
            <a:off x="762000" y="2401359"/>
            <a:ext cx="4572000" cy="110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Live.Long.DC Opioid Stakeholder Summit</a:t>
            </a:r>
            <a:endParaRPr/>
          </a:p>
        </p:txBody>
      </p:sp>
      <p:sp>
        <p:nvSpPr>
          <p:cNvPr id="242" name="Google Shape;242;p5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243" name="Google Shape;243;p5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3fca382d66_0_240"/>
          <p:cNvSpPr txBox="1">
            <a:spLocks noGrp="1"/>
          </p:cNvSpPr>
          <p:nvPr>
            <p:ph type="sldNum" idx="12"/>
          </p:nvPr>
        </p:nvSpPr>
        <p:spPr>
          <a:xfrm>
            <a:off x="8144760" y="6583680"/>
            <a:ext cx="542100" cy="27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249" name="Google Shape;249;g13fca382d66_0_24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6910500" cy="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Franklin Gothic"/>
                <a:ea typeface="Franklin Gothic"/>
                <a:cs typeface="Franklin Gothic"/>
                <a:sym typeface="Franklin Gothic"/>
              </a:rPr>
              <a:t>What You Need to Know. What We Need to Do. </a:t>
            </a:r>
            <a:endParaRPr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50" name="Google Shape;250;g13fca382d66_0_240"/>
          <p:cNvSpPr txBox="1">
            <a:spLocks noGrp="1"/>
          </p:cNvSpPr>
          <p:nvPr>
            <p:ph type="body" idx="1"/>
          </p:nvPr>
        </p:nvSpPr>
        <p:spPr>
          <a:xfrm>
            <a:off x="457200" y="1478050"/>
            <a:ext cx="4007700" cy="47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 b="1" cap="non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PURPOSE</a:t>
            </a:r>
            <a:endParaRPr b="1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</a:pPr>
            <a:r>
              <a:rPr lang="en-US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To convene the LIVE. LONG. DC. stakeholder community in a forum of learning and action planning for executing strategies to save lives from opioid overdoses</a:t>
            </a:r>
            <a:r>
              <a:rPr lang="en-US">
                <a:latin typeface="Franklin Gothic"/>
                <a:ea typeface="Franklin Gothic"/>
                <a:cs typeface="Franklin Gothic"/>
                <a:sym typeface="Franklin Gothic"/>
              </a:rPr>
              <a:t>. </a:t>
            </a:r>
            <a:endParaRPr sz="1600" cap="none">
              <a:solidFill>
                <a:schemeClr val="dk2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SzPts val="1500"/>
              <a:buNone/>
            </a:pPr>
            <a:r>
              <a:rPr lang="en-US" sz="1600" b="1" cap="non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OUTCOMES</a:t>
            </a:r>
            <a:endParaRPr b="1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27025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550"/>
              <a:buFont typeface="Franklin Gothic"/>
              <a:buChar char="•"/>
            </a:pPr>
            <a:r>
              <a:rPr lang="en-US">
                <a:latin typeface="Franklin Gothic"/>
                <a:ea typeface="Franklin Gothic"/>
                <a:cs typeface="Franklin Gothic"/>
                <a:sym typeface="Franklin Gothic"/>
              </a:rPr>
              <a:t>Shared learning across the continuum of care for the LLDC stakeholder community</a:t>
            </a:r>
            <a:endParaRPr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27025" algn="l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SzPts val="1550"/>
              <a:buFont typeface="Franklin Gothic"/>
              <a:buChar char="•"/>
            </a:pPr>
            <a:r>
              <a:rPr lang="en-US">
                <a:latin typeface="Franklin Gothic"/>
                <a:ea typeface="Franklin Gothic"/>
                <a:cs typeface="Franklin Gothic"/>
                <a:sym typeface="Franklin Gothic"/>
              </a:rPr>
              <a:t>Shared understanding of cross-agency and cross-organizational opportunities for collaboration and coordination</a:t>
            </a:r>
            <a:endParaRPr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51" name="Google Shape;251;g13fca382d66_0_240"/>
          <p:cNvSpPr txBox="1"/>
          <p:nvPr/>
        </p:nvSpPr>
        <p:spPr>
          <a:xfrm>
            <a:off x="4858025" y="1478050"/>
            <a:ext cx="4007700" cy="4702800"/>
          </a:xfrm>
          <a:prstGeom prst="rect">
            <a:avLst/>
          </a:prstGeom>
          <a:solidFill>
            <a:schemeClr val="lt2">
              <a:alpha val="47840"/>
            </a:schemeClr>
          </a:solidFill>
          <a:ln>
            <a:noFill/>
          </a:ln>
        </p:spPr>
        <p:txBody>
          <a:bodyPr spcFirstLastPara="1" wrap="square" lIns="274300" tIns="274300" rIns="274300" bIns="2743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2"/>
              <a:buFont typeface="Arial"/>
              <a:buNone/>
            </a:pPr>
            <a:r>
              <a:rPr lang="en-US" sz="1600" b="1" i="0" u="none" strike="noStrike" cap="non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AGENDA</a:t>
            </a:r>
            <a:endParaRPr sz="1400" b="1" i="0" u="none" strike="noStrike" cap="none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320040" marR="0" lvl="0" indent="-27444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42"/>
              <a:buFont typeface="Franklin Gothic"/>
              <a:buAutoNum type="arabicPeriod"/>
            </a:pPr>
            <a:r>
              <a:rPr lang="en-US" sz="160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Opening Remarks</a:t>
            </a:r>
            <a:endParaRPr sz="1600" i="0" u="none" strike="noStrike" cap="none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320040" marR="0" lvl="0" indent="-27444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42"/>
              <a:buFont typeface="Franklin Gothic"/>
              <a:buAutoNum type="arabicPeriod"/>
            </a:pPr>
            <a:r>
              <a:rPr lang="en-US" sz="160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Data Highlights </a:t>
            </a:r>
            <a:endParaRPr sz="1600" i="0" u="none" strike="noStrike" cap="none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320040" marR="0" lvl="0" indent="-28448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lin Gothic"/>
              <a:buAutoNum type="arabicPeriod"/>
            </a:pPr>
            <a:r>
              <a:rPr lang="en-US" sz="16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Stigma Presentation</a:t>
            </a:r>
            <a:endParaRPr sz="16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320040" marR="0" lvl="0" indent="-28448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lin Gothic"/>
              <a:buAutoNum type="arabicPeriod"/>
            </a:pPr>
            <a:r>
              <a:rPr lang="en-US" sz="16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Faith-Based Panel</a:t>
            </a:r>
            <a:endParaRPr sz="16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320040" marR="0" lvl="0" indent="-27444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42"/>
              <a:buFont typeface="Franklin Gothic"/>
              <a:buAutoNum type="arabicPeriod"/>
            </a:pPr>
            <a:r>
              <a:rPr lang="en-US" sz="160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Opioid Strategy Group Breakouts</a:t>
            </a:r>
            <a:endParaRPr sz="1600" i="0" u="none" strike="noStrike" cap="none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320040" marR="0" lvl="0" indent="-274447" algn="l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442"/>
              <a:buFont typeface="Franklin Gothic"/>
              <a:buAutoNum type="arabicPeriod"/>
            </a:pPr>
            <a:r>
              <a:rPr lang="en-US" sz="160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Closing Remarks </a:t>
            </a:r>
            <a:endParaRPr sz="1600" i="0" u="none" strike="noStrike" cap="none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52" name="Google Shape;252;g13fca382d66_0_240"/>
          <p:cNvSpPr txBox="1">
            <a:spLocks noGrp="1"/>
          </p:cNvSpPr>
          <p:nvPr>
            <p:ph type="ftr" idx="11"/>
          </p:nvPr>
        </p:nvSpPr>
        <p:spPr>
          <a:xfrm>
            <a:off x="457199" y="6583680"/>
            <a:ext cx="42573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LIVE.LONG.DC. Opioid Stakeholder Summit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"/>
          <p:cNvSpPr txBox="1">
            <a:spLocks noGrp="1"/>
          </p:cNvSpPr>
          <p:nvPr>
            <p:ph type="sldNum" idx="12"/>
          </p:nvPr>
        </p:nvSpPr>
        <p:spPr>
          <a:xfrm>
            <a:off x="8144760" y="6583680"/>
            <a:ext cx="542040" cy="2743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58" name="Google Shape;258;p3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6570618" cy="667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Libre Franklin"/>
                <a:ea typeface="Libre Franklin"/>
                <a:cs typeface="Libre Franklin"/>
                <a:sym typeface="Libre Franklin"/>
              </a:rPr>
              <a:t>Poll Question</a:t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59" name="Google Shape;259;p3"/>
          <p:cNvPicPr preferRelativeResize="0"/>
          <p:nvPr/>
        </p:nvPicPr>
        <p:blipFill rotWithShape="1">
          <a:blip r:embed="rId3">
            <a:alphaModFix/>
          </a:blip>
          <a:srcRect t="25386" b="27730"/>
          <a:stretch/>
        </p:blipFill>
        <p:spPr>
          <a:xfrm>
            <a:off x="2300850" y="2100725"/>
            <a:ext cx="4933550" cy="346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"/>
          <p:cNvSpPr txBox="1">
            <a:spLocks noGrp="1"/>
          </p:cNvSpPr>
          <p:nvPr>
            <p:ph type="body" idx="1"/>
          </p:nvPr>
        </p:nvSpPr>
        <p:spPr>
          <a:xfrm>
            <a:off x="457200" y="1132265"/>
            <a:ext cx="8229600" cy="54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5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Where do you work within the LIVE.LONG.DC. community? </a:t>
            </a:r>
            <a:endParaRPr sz="175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50"/>
              <a:buNone/>
            </a:pPr>
            <a:endParaRPr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50"/>
              <a:buFont typeface="Arial"/>
              <a:buNone/>
            </a:pP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50"/>
              <a:buFont typeface="Arial"/>
              <a:buNone/>
            </a:pP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5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"/>
          <p:cNvSpPr txBox="1">
            <a:spLocks noGrp="1"/>
          </p:cNvSpPr>
          <p:nvPr>
            <p:ph type="sldNum" idx="12"/>
          </p:nvPr>
        </p:nvSpPr>
        <p:spPr>
          <a:xfrm>
            <a:off x="8144760" y="6583680"/>
            <a:ext cx="542040" cy="2743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66" name="Google Shape;266;p14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6570618" cy="667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Franklin Gothic"/>
                <a:ea typeface="Franklin Gothic"/>
                <a:cs typeface="Franklin Gothic"/>
                <a:sym typeface="Franklin Gothic"/>
              </a:rPr>
              <a:t>Presentations </a:t>
            </a:r>
            <a:endParaRPr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67" name="Google Shape;267;p14"/>
          <p:cNvSpPr txBox="1">
            <a:spLocks noGrp="1"/>
          </p:cNvSpPr>
          <p:nvPr>
            <p:ph type="body" idx="1"/>
          </p:nvPr>
        </p:nvSpPr>
        <p:spPr>
          <a:xfrm>
            <a:off x="457200" y="1177502"/>
            <a:ext cx="8229600" cy="54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50"/>
              <a:buNone/>
            </a:pPr>
            <a:r>
              <a:rPr lang="en-US" sz="1500" b="1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Noah Burton, DC Department of Behavioral Health </a:t>
            </a:r>
            <a:endParaRPr sz="1500" b="1" dirty="0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50"/>
              <a:buNone/>
            </a:pPr>
            <a:r>
              <a:rPr lang="en-US" sz="1500" dirty="0">
                <a:solidFill>
                  <a:schemeClr val="accent3"/>
                </a:solidFill>
                <a:latin typeface="Franklin Gothic"/>
                <a:ea typeface="Franklin Gothic"/>
                <a:cs typeface="Franklin Gothic"/>
                <a:sym typeface="Franklin Gothic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Fire and Emergency Medical Services (FEMS) Overdose Responses: Bystander Naloxone Administration and Patient Transport</a:t>
            </a:r>
            <a:endParaRPr sz="1500" dirty="0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•"/>
            </a:pPr>
            <a:r>
              <a:rPr lang="en-US" sz="1500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DBH noted that the general public may not know the </a:t>
            </a:r>
            <a:r>
              <a:rPr lang="en-US" sz="1500" b="1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signs and symptoms of an overdose</a:t>
            </a:r>
            <a:r>
              <a:rPr lang="en-US" sz="1500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and shared data related to how frequently friends, family, and roommates administer naloxone when they are around someone who is overdosing. We need to continue to educate the public!</a:t>
            </a:r>
            <a:endParaRPr sz="1500" dirty="0">
              <a:solidFill>
                <a:schemeClr val="dk2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•"/>
            </a:pPr>
            <a:r>
              <a:rPr lang="en-US" sz="1500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DBH introduced a new initiative called </a:t>
            </a:r>
            <a:r>
              <a:rPr lang="en-US" sz="1500" b="1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FEMS Overdose Response Teams</a:t>
            </a:r>
            <a:r>
              <a:rPr lang="en-US" sz="1500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. These teams will be comprised of a paramedic and a community outreach specialist, and they follow up with individuals who overdose and decline transport to the hospital. They will connect them to other resources outside of the ER setting. </a:t>
            </a:r>
            <a:endParaRPr sz="1500" dirty="0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50"/>
              <a:buFont typeface="Arial"/>
              <a:buNone/>
            </a:pPr>
            <a:endParaRPr sz="1500" dirty="0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50"/>
              <a:buNone/>
            </a:pPr>
            <a:r>
              <a:rPr lang="en-US" sz="1500" b="1" dirty="0" err="1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Jona</a:t>
            </a:r>
            <a:r>
              <a:rPr lang="en-US" sz="1500" b="1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-US" sz="1500" b="1" dirty="0" err="1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Tanguay</a:t>
            </a:r>
            <a:r>
              <a:rPr lang="en-US" sz="1500" b="1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Whitman Walker Health</a:t>
            </a:r>
            <a:endParaRPr sz="1500" b="1" dirty="0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50"/>
              <a:buNone/>
            </a:pPr>
            <a:r>
              <a:rPr lang="en-US" sz="1500" dirty="0">
                <a:solidFill>
                  <a:schemeClr val="accent3"/>
                </a:solidFill>
                <a:latin typeface="Franklin Gothic"/>
                <a:ea typeface="Franklin Gothic"/>
                <a:cs typeface="Franklin Gothic"/>
                <a:sym typeface="Franklin Gothic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Using Evidence-Based, Life Affirming Language for People Who Use Substances, and People Living with a Substance Use Disorder</a:t>
            </a:r>
            <a:endParaRPr sz="1500" dirty="0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1500" dirty="0" err="1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Jona</a:t>
            </a:r>
            <a:r>
              <a:rPr lang="en-US" sz="1500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discussed the </a:t>
            </a:r>
            <a:r>
              <a:rPr lang="en-US" sz="1500" b="1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harm that stigmatizing language causes patients</a:t>
            </a:r>
            <a:r>
              <a:rPr lang="en-US" sz="1500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. For example, </a:t>
            </a:r>
            <a:r>
              <a:rPr lang="en-US" sz="1500" dirty="0" err="1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Jona</a:t>
            </a:r>
            <a:r>
              <a:rPr lang="en-US" sz="1500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shared that mental health care practitioners attending professional conferences were </a:t>
            </a:r>
            <a:r>
              <a:rPr lang="en-US" sz="1500" b="1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less likely to believe individuals deserved treatment </a:t>
            </a:r>
            <a:r>
              <a:rPr lang="en-US" sz="1500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when they were described as a “substance abuser” rather than a “person with a substance use disorder.” </a:t>
            </a:r>
            <a:endParaRPr sz="1500" dirty="0">
              <a:solidFill>
                <a:schemeClr val="dk2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ibre Franklin"/>
              <a:buChar char="•"/>
            </a:pPr>
            <a:r>
              <a:rPr lang="en-US" sz="1500" dirty="0" err="1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Jona</a:t>
            </a:r>
            <a:r>
              <a:rPr lang="en-US" sz="1500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walked through </a:t>
            </a:r>
            <a:r>
              <a:rPr lang="en-US" sz="1500" b="1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alternative, non-stigmatizing language</a:t>
            </a:r>
            <a:r>
              <a:rPr lang="en-US" sz="1500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and educated participants on the </a:t>
            </a:r>
            <a:r>
              <a:rPr lang="en-US" sz="1500" b="1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spectrum of opioid use disorder (OUD). </a:t>
            </a:r>
            <a:r>
              <a:rPr lang="en-US" sz="1500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endParaRPr sz="1500" dirty="0">
              <a:solidFill>
                <a:schemeClr val="dk2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50"/>
              <a:buNone/>
            </a:pPr>
            <a:endParaRPr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50"/>
              <a:buFont typeface="Arial"/>
              <a:buNone/>
            </a:pPr>
            <a:endParaRPr dirty="0"/>
          </a:p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50"/>
              <a:buFont typeface="Arial"/>
              <a:buNone/>
            </a:pPr>
            <a:endParaRPr dirty="0"/>
          </a:p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5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3fca382d66_0_390"/>
          <p:cNvSpPr txBox="1">
            <a:spLocks noGrp="1"/>
          </p:cNvSpPr>
          <p:nvPr>
            <p:ph type="sldNum" idx="12"/>
          </p:nvPr>
        </p:nvSpPr>
        <p:spPr>
          <a:xfrm>
            <a:off x="8144760" y="6583680"/>
            <a:ext cx="5421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274" name="Google Shape;274;g13fca382d66_0_390"/>
          <p:cNvSpPr txBox="1">
            <a:spLocks noGrp="1"/>
          </p:cNvSpPr>
          <p:nvPr>
            <p:ph type="body" idx="1"/>
          </p:nvPr>
        </p:nvSpPr>
        <p:spPr>
          <a:xfrm>
            <a:off x="457225" y="1482282"/>
            <a:ext cx="8229600" cy="204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500" b="1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Charles Dark, </a:t>
            </a:r>
            <a:r>
              <a:rPr lang="en-US" sz="1500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Director of Wards 5 &amp; 6 DC Prevention Center, moderated a discussion among the four panelists named below. The panelists shared the following:</a:t>
            </a:r>
            <a:endParaRPr sz="1500" dirty="0">
              <a:solidFill>
                <a:schemeClr val="dk2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BF0000"/>
              </a:buClr>
              <a:buSzPts val="1500"/>
              <a:buChar char="•"/>
            </a:pPr>
            <a:r>
              <a:rPr lang="en-US" sz="1500" b="1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Good Success</a:t>
            </a:r>
            <a:r>
              <a:rPr lang="en-US" sz="1500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Christian Church and Ministries distributes naloxone door to door in Ward 7 in response to data showing that the majority of overdoses occur in residences.</a:t>
            </a:r>
            <a:endParaRPr sz="1500" dirty="0">
              <a:solidFill>
                <a:schemeClr val="dk2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BF0000"/>
              </a:buClr>
              <a:buSzPts val="1500"/>
              <a:buChar char="•"/>
            </a:pPr>
            <a:r>
              <a:rPr lang="en-US" sz="1500" b="1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Nevertheless Outreach Ministries</a:t>
            </a:r>
            <a:r>
              <a:rPr lang="en-US" sz="1500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provides counseling for individuals with and connects them to treatment options, if desired.</a:t>
            </a:r>
            <a:endParaRPr sz="1500" dirty="0">
              <a:solidFill>
                <a:schemeClr val="dk2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BF0000"/>
              </a:buClr>
              <a:buSzPts val="1500"/>
              <a:buChar char="•"/>
            </a:pPr>
            <a:r>
              <a:rPr lang="en-US" sz="1500" b="1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Masjid Muhammad</a:t>
            </a:r>
            <a:r>
              <a:rPr lang="en-US" sz="1500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works closely with youth to educate them on OUD.</a:t>
            </a:r>
            <a:endParaRPr sz="1500" dirty="0">
              <a:solidFill>
                <a:schemeClr val="dk2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BF0000"/>
              </a:buClr>
              <a:buSzPts val="1500"/>
              <a:buChar char="•"/>
            </a:pPr>
            <a:r>
              <a:rPr lang="en-US" sz="1500" b="1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Westminster</a:t>
            </a:r>
            <a:r>
              <a:rPr lang="en-US" sz="1500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Presbyterian Church launched a very successful international overdose awareness day (IOAD) event last year and plans to do the same this year.</a:t>
            </a:r>
            <a:endParaRPr sz="1500" dirty="0">
              <a:solidFill>
                <a:schemeClr val="dk2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sz="2200" dirty="0">
              <a:solidFill>
                <a:schemeClr val="dk2"/>
              </a:solidFill>
            </a:endParaRPr>
          </a:p>
        </p:txBody>
      </p:sp>
      <p:sp>
        <p:nvSpPr>
          <p:cNvPr id="275" name="Google Shape;275;g13fca382d66_0_390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6570600" cy="66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ranklin Gothic"/>
                <a:ea typeface="Franklin Gothic"/>
                <a:cs typeface="Franklin Gothic"/>
                <a:sym typeface="Franklin Gothic"/>
              </a:rPr>
              <a:t>Faith-Based Organizations Panel</a:t>
            </a:r>
            <a:endParaRPr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76" name="Google Shape;276;g13fca382d66_0_390"/>
          <p:cNvSpPr txBox="1"/>
          <p:nvPr/>
        </p:nvSpPr>
        <p:spPr>
          <a:xfrm>
            <a:off x="457225" y="3523175"/>
            <a:ext cx="8229600" cy="2537100"/>
          </a:xfrm>
          <a:prstGeom prst="rect">
            <a:avLst/>
          </a:prstGeom>
          <a:solidFill>
            <a:srgbClr val="30B2BA">
              <a:alpha val="10120"/>
            </a:srgbClr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700" b="1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Qadir Abdus-Salaam</a:t>
            </a:r>
            <a:r>
              <a:rPr lang="en-US" sz="1700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</a:ext>
                </a:extLst>
              </a:rPr>
              <a:t>, Masjid Muhammad</a:t>
            </a:r>
            <a:endParaRPr sz="1700" b="1" dirty="0">
              <a:solidFill>
                <a:schemeClr val="dk2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ct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700" b="1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Elder George Kerr</a:t>
            </a:r>
            <a:r>
              <a:rPr lang="en-US" sz="1700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6"/>
                  </a:ext>
                </a:extLst>
              </a:rPr>
              <a:t>, Westminster Presbyterian Church</a:t>
            </a:r>
            <a:endParaRPr sz="1700" dirty="0">
              <a:solidFill>
                <a:schemeClr val="dk2"/>
              </a:solidFill>
              <a:latin typeface="Franklin Gothic"/>
              <a:ea typeface="Franklin Gothic"/>
              <a:cs typeface="Franklin Gothic"/>
              <a:sym typeface="Franklin Gothic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"/>
                </a:ext>
              </a:extLst>
            </a:endParaRPr>
          </a:p>
          <a:p>
            <a:pPr marL="0" lvl="0" indent="0" algn="ct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700" b="1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8"/>
                  </a:ext>
                </a:extLst>
              </a:rPr>
              <a:t>Elder Joe Johnson</a:t>
            </a:r>
            <a:r>
              <a:rPr lang="en-US" sz="1700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9"/>
                  </a:ext>
                </a:extLst>
              </a:rPr>
              <a:t>, Good Success Christian Church and Ministries</a:t>
            </a:r>
            <a:endParaRPr sz="1700" dirty="0">
              <a:solidFill>
                <a:schemeClr val="dk2"/>
              </a:solidFill>
              <a:latin typeface="Franklin Gothic"/>
              <a:ea typeface="Franklin Gothic"/>
              <a:cs typeface="Franklin Gothic"/>
              <a:sym typeface="Franklin Gothic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0"/>
                </a:ext>
              </a:extLst>
            </a:endParaRPr>
          </a:p>
          <a:p>
            <a:pPr marL="0" lvl="0" indent="0" algn="ctr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700" b="1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1"/>
                  </a:ext>
                </a:extLst>
              </a:rPr>
              <a:t>Sherlene McIntosh</a:t>
            </a:r>
            <a:r>
              <a:rPr lang="en-US" sz="1700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2"/>
                  </a:ext>
                </a:extLst>
              </a:rPr>
              <a:t>, Nevertheless Outreach Ministries</a:t>
            </a:r>
            <a:endParaRPr sz="1700" dirty="0">
              <a:solidFill>
                <a:schemeClr val="dk2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3fca382d66_0_465"/>
          <p:cNvSpPr txBox="1">
            <a:spLocks noGrp="1"/>
          </p:cNvSpPr>
          <p:nvPr>
            <p:ph type="sldNum" idx="12"/>
          </p:nvPr>
        </p:nvSpPr>
        <p:spPr>
          <a:xfrm>
            <a:off x="8144760" y="6583680"/>
            <a:ext cx="5421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83" name="Google Shape;283;g13fca382d66_0_46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7254000" cy="66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Franklin Gothic"/>
                <a:ea typeface="Franklin Gothic"/>
                <a:cs typeface="Franklin Gothic"/>
                <a:sym typeface="Franklin Gothic"/>
              </a:rPr>
              <a:t>Opioid Strategy Groups (OSGs) Breakout Group Topics</a:t>
            </a:r>
            <a:endParaRPr dirty="0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graphicFrame>
        <p:nvGraphicFramePr>
          <p:cNvPr id="284" name="Google Shape;284;g13fca382d66_0_465"/>
          <p:cNvGraphicFramePr/>
          <p:nvPr>
            <p:extLst>
              <p:ext uri="{D42A27DB-BD31-4B8C-83A1-F6EECF244321}">
                <p14:modId xmlns:p14="http://schemas.microsoft.com/office/powerpoint/2010/main" val="2135154215"/>
              </p:ext>
            </p:extLst>
          </p:nvPr>
        </p:nvGraphicFramePr>
        <p:xfrm>
          <a:off x="457200" y="1482300"/>
          <a:ext cx="8229600" cy="4493834"/>
        </p:xfrm>
        <a:graphic>
          <a:graphicData uri="http://schemas.openxmlformats.org/drawingml/2006/table">
            <a:tbl>
              <a:tblPr>
                <a:noFill/>
                <a:tableStyleId>{59C96F10-8877-4A72-AB8E-10465FA759B4}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accent6"/>
                          </a:solidFill>
                          <a:latin typeface="Franklin Gothic"/>
                          <a:ea typeface="Franklin Gothic"/>
                          <a:cs typeface="Franklin Gothic"/>
                          <a:sym typeface="Franklin Gothic"/>
                        </a:rPr>
                        <a:t>Prevention, Education, and Coordination:</a:t>
                      </a:r>
                      <a:r>
                        <a:rPr lang="en-US" sz="1600" dirty="0">
                          <a:solidFill>
                            <a:schemeClr val="accent6"/>
                          </a:solidFill>
                          <a:latin typeface="Franklin Gothic"/>
                          <a:ea typeface="Franklin Gothic"/>
                          <a:cs typeface="Franklin Gothic"/>
                          <a:sym typeface="Franklin Gothic"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dk2"/>
                          </a:solidFill>
                          <a:latin typeface="Franklin Gothic"/>
                          <a:ea typeface="Franklin Gothic"/>
                          <a:cs typeface="Franklin Gothic"/>
                          <a:sym typeface="Franklin Gothic"/>
                        </a:rPr>
                        <a:t>Evidence-Based Prevention Practices in Schools</a:t>
                      </a:r>
                      <a:endParaRPr sz="1600" dirty="0">
                        <a:solidFill>
                          <a:schemeClr val="dk2"/>
                        </a:solidFill>
                        <a:latin typeface="Franklin Gothic"/>
                        <a:ea typeface="Franklin Gothic"/>
                        <a:cs typeface="Franklin Gothic"/>
                        <a:sym typeface="Franklin Gothic"/>
                      </a:endParaRPr>
                    </a:p>
                  </a:txBody>
                  <a:tcPr marL="228600" marR="228600" marT="228600" marB="2286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accent6"/>
                          </a:solidFill>
                          <a:latin typeface="Franklin Gothic"/>
                          <a:ea typeface="Franklin Gothic"/>
                          <a:cs typeface="Franklin Gothic"/>
                          <a:sym typeface="Franklin Gothic"/>
                        </a:rPr>
                        <a:t>Harm Reduction: </a:t>
                      </a:r>
                      <a:r>
                        <a:rPr lang="en-US" sz="1600">
                          <a:solidFill>
                            <a:schemeClr val="dk2"/>
                          </a:solidFill>
                          <a:latin typeface="Franklin Gothic"/>
                          <a:ea typeface="Franklin Gothic"/>
                          <a:cs typeface="Franklin Gothic"/>
                          <a:sym typeface="Franklin Gothic"/>
                        </a:rPr>
                        <a:t>What is the Harm Reduction Futures Fund? with Guest Speaker Christine Rodriguez at AIDS United</a:t>
                      </a:r>
                      <a:endParaRPr sz="1600">
                        <a:solidFill>
                          <a:schemeClr val="dk2"/>
                        </a:solidFill>
                        <a:latin typeface="Franklin Gothic"/>
                        <a:ea typeface="Franklin Gothic"/>
                        <a:cs typeface="Franklin Gothic"/>
                        <a:sym typeface="Franklin Gothic"/>
                      </a:endParaRPr>
                    </a:p>
                  </a:txBody>
                  <a:tcPr marL="228600" marR="228600" marT="228600" marB="2286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accent6"/>
                          </a:solidFill>
                          <a:latin typeface="Franklin Gothic"/>
                          <a:ea typeface="Franklin Gothic"/>
                          <a:cs typeface="Franklin Gothic"/>
                          <a:sym typeface="Franklin Gothic"/>
                        </a:rPr>
                        <a:t>Treatment: </a:t>
                      </a:r>
                      <a:r>
                        <a:rPr lang="en-US" sz="1600">
                          <a:solidFill>
                            <a:schemeClr val="dk2"/>
                          </a:solidFill>
                          <a:latin typeface="Franklin Gothic"/>
                          <a:ea typeface="Franklin Gothic"/>
                          <a:cs typeface="Franklin Gothic"/>
                          <a:sym typeface="Franklin Gothic"/>
                        </a:rPr>
                        <a:t>How Stigma Affects Treatment-Related Activities</a:t>
                      </a:r>
                      <a:endParaRPr sz="1600">
                        <a:solidFill>
                          <a:schemeClr val="dk2"/>
                        </a:solidFill>
                        <a:latin typeface="Franklin Gothic"/>
                        <a:ea typeface="Franklin Gothic"/>
                        <a:cs typeface="Franklin Gothic"/>
                        <a:sym typeface="Franklin Gothic"/>
                      </a:endParaRPr>
                    </a:p>
                  </a:txBody>
                  <a:tcPr marL="228600" marR="228600" marT="228600" marB="2286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accent6"/>
                          </a:solidFill>
                          <a:latin typeface="Franklin Gothic"/>
                          <a:ea typeface="Franklin Gothic"/>
                          <a:cs typeface="Franklin Gothic"/>
                          <a:sym typeface="Franklin Gothic"/>
                        </a:rPr>
                        <a:t>Recovery:</a:t>
                      </a:r>
                      <a:r>
                        <a:rPr lang="en-US" sz="1600">
                          <a:solidFill>
                            <a:schemeClr val="dk2"/>
                          </a:solidFill>
                          <a:latin typeface="Franklin Gothic"/>
                          <a:ea typeface="Franklin Gothic"/>
                          <a:cs typeface="Franklin Gothic"/>
                          <a:sym typeface="Franklin Gothic"/>
                        </a:rPr>
                        <a:t> National Recovery Month Discussion with a Speaker from Faces and Voices of Recovery</a:t>
                      </a:r>
                      <a:endParaRPr sz="1600">
                        <a:solidFill>
                          <a:schemeClr val="dk2"/>
                        </a:solidFill>
                        <a:latin typeface="Franklin Gothic"/>
                        <a:ea typeface="Franklin Gothic"/>
                        <a:cs typeface="Franklin Gothic"/>
                        <a:sym typeface="Franklin Gothic"/>
                      </a:endParaRPr>
                    </a:p>
                  </a:txBody>
                  <a:tcPr marL="228600" marR="228600" marT="228600" marB="2286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accent6"/>
                          </a:solidFill>
                          <a:latin typeface="Franklin Gothic"/>
                          <a:ea typeface="Franklin Gothic"/>
                          <a:cs typeface="Franklin Gothic"/>
                          <a:sym typeface="Franklin Gothic"/>
                        </a:rPr>
                        <a:t>Interdiction and Criminal Justice: </a:t>
                      </a:r>
                      <a:r>
                        <a:rPr lang="en-US" sz="1600" dirty="0">
                          <a:solidFill>
                            <a:schemeClr val="dk2"/>
                          </a:solidFill>
                          <a:latin typeface="Franklin Gothic"/>
                          <a:ea typeface="Franklin Gothic"/>
                          <a:cs typeface="Franklin Gothic"/>
                          <a:sym typeface="Franklin Gothic"/>
                        </a:rPr>
                        <a:t>Analysis of the Number of Opioid-Related Arrests in the District and a Discussion on Messaging Strategy</a:t>
                      </a:r>
                      <a:endParaRPr sz="1600" dirty="0">
                        <a:solidFill>
                          <a:schemeClr val="dk2"/>
                        </a:solidFill>
                        <a:latin typeface="Franklin Gothic"/>
                        <a:ea typeface="Franklin Gothic"/>
                        <a:cs typeface="Franklin Gothic"/>
                        <a:sym typeface="Franklin Gothic"/>
                      </a:endParaRPr>
                    </a:p>
                  </a:txBody>
                  <a:tcPr marL="228600" marR="228600" marT="228600" marB="2286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"/>
          <p:cNvSpPr txBox="1">
            <a:spLocks noGrp="1"/>
          </p:cNvSpPr>
          <p:nvPr>
            <p:ph type="sldNum" idx="12"/>
          </p:nvPr>
        </p:nvSpPr>
        <p:spPr>
          <a:xfrm>
            <a:off x="8144760" y="6583680"/>
            <a:ext cx="542040" cy="2743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012C3B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9</a:t>
            </a:fld>
            <a:endParaRPr sz="800" b="0" i="0" u="none" strike="noStrike" cap="none">
              <a:solidFill>
                <a:srgbClr val="012C3B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/>
          </p:nvPr>
        </p:nvSpPr>
        <p:spPr>
          <a:xfrm>
            <a:off x="457200" y="152401"/>
            <a:ext cx="6570600" cy="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Franklin Gothic"/>
                <a:ea typeface="Franklin Gothic"/>
                <a:cs typeface="Franklin Gothic"/>
                <a:sym typeface="Franklin Gothic"/>
              </a:rPr>
              <a:t>Opioid Strategy Group (OSG) Breakout Sessions</a:t>
            </a:r>
            <a:endParaRPr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91" name="Google Shape;291;p17"/>
          <p:cNvSpPr txBox="1"/>
          <p:nvPr/>
        </p:nvSpPr>
        <p:spPr>
          <a:xfrm>
            <a:off x="692250" y="1451850"/>
            <a:ext cx="7759500" cy="4298700"/>
          </a:xfrm>
          <a:prstGeom prst="rect">
            <a:avLst/>
          </a:prstGeom>
          <a:solidFill>
            <a:srgbClr val="E7E4E4"/>
          </a:solidFill>
          <a:ln>
            <a:noFill/>
          </a:ln>
        </p:spPr>
        <p:txBody>
          <a:bodyPr spcFirstLastPara="1" wrap="square" lIns="274300" tIns="274300" rIns="27430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dirty="0">
              <a:solidFill>
                <a:srgbClr val="012C3B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12C3B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Prevention, Education, and Coordination: </a:t>
            </a:r>
            <a:r>
              <a:rPr lang="en-US" sz="1600" i="1" dirty="0">
                <a:solidFill>
                  <a:srgbClr val="012C3B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Evidence-Based Prevention Practices in Schools</a:t>
            </a:r>
            <a:endParaRPr sz="1600" i="1" dirty="0">
              <a:solidFill>
                <a:srgbClr val="012C3B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0000"/>
              </a:buClr>
              <a:buSzPts val="1500"/>
              <a:buFont typeface="Franklin Gothic"/>
              <a:buChar char="•"/>
            </a:pPr>
            <a:r>
              <a:rPr lang="en-US" sz="1500" dirty="0">
                <a:solidFill>
                  <a:srgbClr val="012C3B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Received an update from the DBH Prevention Team on partnerships with Prevention Centers and school-based clinicians. </a:t>
            </a:r>
            <a:endParaRPr sz="1500" dirty="0">
              <a:solidFill>
                <a:srgbClr val="012C3B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0000"/>
              </a:buClr>
              <a:buSzPts val="1500"/>
              <a:buFont typeface="Franklin Gothic"/>
              <a:buChar char="•"/>
            </a:pPr>
            <a:r>
              <a:rPr lang="en-US" sz="1500" dirty="0">
                <a:solidFill>
                  <a:srgbClr val="012C3B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Discussed with a DC Health epidemiologist ideas for communication to the community following an overdose spike in order to prevent further overdoses.</a:t>
            </a:r>
            <a:endParaRPr sz="1500" dirty="0">
              <a:solidFill>
                <a:srgbClr val="012C3B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12C3B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Harm Reduction: </a:t>
            </a:r>
            <a:r>
              <a:rPr lang="en-US" sz="1600" i="1" dirty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What is the Harm Reduction Futures Fund? with Guest Speaker Christine Rodriguez at AIDS United</a:t>
            </a:r>
            <a:endParaRPr sz="1600" i="1" dirty="0">
              <a:solidFill>
                <a:schemeClr val="dk2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285750" lvl="0" indent="-2794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Franklin Gothic"/>
              <a:buChar char="•"/>
            </a:pPr>
            <a:r>
              <a:rPr lang="en-US" sz="1500" dirty="0">
                <a:solidFill>
                  <a:srgbClr val="012C3B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Learned about community-based participatory funding for harm reduction grants. </a:t>
            </a:r>
            <a:endParaRPr sz="1500" dirty="0">
              <a:solidFill>
                <a:srgbClr val="012C3B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285750" lvl="0" indent="-2794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Franklin Gothic"/>
              <a:buChar char="•"/>
            </a:pPr>
            <a:r>
              <a:rPr lang="en-US" sz="1500" dirty="0">
                <a:solidFill>
                  <a:srgbClr val="012C3B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The Harm Reduction Futures Fund’s community-based approach allows for funding of programs that other organizations and the government cannot fund due to various funding restrictions. </a:t>
            </a:r>
            <a:endParaRPr sz="1500" dirty="0">
              <a:solidFill>
                <a:srgbClr val="012C3B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12C3B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012C3B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32B2B9"/>
              </a:buClr>
              <a:buSzPts val="1200"/>
              <a:buFont typeface="Arial"/>
              <a:buNone/>
            </a:pPr>
            <a:endParaRPr sz="1400" b="0" i="0" u="none" strike="noStrike" cap="none" dirty="0">
              <a:solidFill>
                <a:srgbClr val="31323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C Opioid Deck">
  <a:themeElements>
    <a:clrScheme name="LLDC">
      <a:dk1>
        <a:srgbClr val="313231"/>
      </a:dk1>
      <a:lt1>
        <a:srgbClr val="FFFFFF"/>
      </a:lt1>
      <a:dk2>
        <a:srgbClr val="012C3B"/>
      </a:dk2>
      <a:lt2>
        <a:srgbClr val="ECF3FC"/>
      </a:lt2>
      <a:accent1>
        <a:srgbClr val="85BBFF"/>
      </a:accent1>
      <a:accent2>
        <a:srgbClr val="BF0000"/>
      </a:accent2>
      <a:accent3>
        <a:srgbClr val="32B2B9"/>
      </a:accent3>
      <a:accent4>
        <a:srgbClr val="8B7A7B"/>
      </a:accent4>
      <a:accent5>
        <a:srgbClr val="282F7D"/>
      </a:accent5>
      <a:accent6>
        <a:srgbClr val="30B2BA"/>
      </a:accent6>
      <a:hlink>
        <a:srgbClr val="282F7D"/>
      </a:hlink>
      <a:folHlink>
        <a:srgbClr val="E6443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C Opioid Deck">
  <a:themeElements>
    <a:clrScheme name="LLDC">
      <a:dk1>
        <a:srgbClr val="313231"/>
      </a:dk1>
      <a:lt1>
        <a:srgbClr val="FFFFFF"/>
      </a:lt1>
      <a:dk2>
        <a:srgbClr val="012C3B"/>
      </a:dk2>
      <a:lt2>
        <a:srgbClr val="ECF3FC"/>
      </a:lt2>
      <a:accent1>
        <a:srgbClr val="85BBFF"/>
      </a:accent1>
      <a:accent2>
        <a:srgbClr val="BF0000"/>
      </a:accent2>
      <a:accent3>
        <a:srgbClr val="32B2B9"/>
      </a:accent3>
      <a:accent4>
        <a:srgbClr val="8B7A7B"/>
      </a:accent4>
      <a:accent5>
        <a:srgbClr val="282F7D"/>
      </a:accent5>
      <a:accent6>
        <a:srgbClr val="30B2BA"/>
      </a:accent6>
      <a:hlink>
        <a:srgbClr val="282F7D"/>
      </a:hlink>
      <a:folHlink>
        <a:srgbClr val="E6443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1013</Words>
  <Application>Microsoft Office PowerPoint</Application>
  <PresentationFormat>On-screen Show (4:3)</PresentationFormat>
  <Paragraphs>103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Franklin Gothic</vt:lpstr>
      <vt:lpstr>Impact</vt:lpstr>
      <vt:lpstr>Courier New</vt:lpstr>
      <vt:lpstr>Libre Franklin Medium</vt:lpstr>
      <vt:lpstr>Arial</vt:lpstr>
      <vt:lpstr>Calibri</vt:lpstr>
      <vt:lpstr>Libre Franklin</vt:lpstr>
      <vt:lpstr>Noto Sans Symbols</vt:lpstr>
      <vt:lpstr>DC Opioid Deck</vt:lpstr>
      <vt:lpstr>1_Office Theme</vt:lpstr>
      <vt:lpstr>DC Opioid Deck</vt:lpstr>
      <vt:lpstr>LIVE.LONG.DC.  Stakeholder Summit</vt:lpstr>
      <vt:lpstr>LLDC Milestones</vt:lpstr>
      <vt:lpstr>LLDC Ecosystem</vt:lpstr>
      <vt:lpstr>What You Need to Know. What We Need to Do. </vt:lpstr>
      <vt:lpstr>Poll Question</vt:lpstr>
      <vt:lpstr>Presentations </vt:lpstr>
      <vt:lpstr>Faith-Based Organizations Panel</vt:lpstr>
      <vt:lpstr>Opioid Strategy Groups (OSGs) Breakout Group Topics</vt:lpstr>
      <vt:lpstr>Opioid Strategy Group (OSG) Breakout Sessions</vt:lpstr>
      <vt:lpstr>Opioid Strategy Group (OSG) Breakout Sessions (continued) </vt:lpstr>
      <vt:lpstr>Opioid Strategy Group (OSG) Breakout Sessions Cont. </vt:lpstr>
      <vt:lpstr>Opioid Strategy Group (OSG) Breakout Sessions Cont. </vt:lpstr>
      <vt:lpstr>LIVE.LONG.DC.  Stakeholder Summit Design and Facilitation Support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LIVE.LONG.DC.  Stakeholder Summit</dc:title>
  <dc:creator>Microsoft Office User</dc:creator>
  <cp:lastModifiedBy>Hunt, Sharon (DBH)</cp:lastModifiedBy>
  <cp:revision>3</cp:revision>
  <dcterms:created xsi:type="dcterms:W3CDTF">2019-04-25T18:15:19Z</dcterms:created>
  <dcterms:modified xsi:type="dcterms:W3CDTF">2022-09-07T18:48:01Z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0x010100D5F7EAB2339B4D40948884BF5F78D9B8</vt:lpwstr>
  </property>
</Properties>
</file>